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heme/themeOverride4.xml" ContentType="application/vnd.openxmlformats-officedocument.themeOverr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heme/themeOverride5.xml" ContentType="application/vnd.openxmlformats-officedocument.themeOverr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theme/themeOverride8.xml" ContentType="application/vnd.openxmlformats-officedocument.themeOverr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1"/>
  </p:notesMasterIdLst>
  <p:sldIdLst>
    <p:sldId id="302" r:id="rId2"/>
    <p:sldId id="274" r:id="rId3"/>
    <p:sldId id="337" r:id="rId4"/>
    <p:sldId id="305" r:id="rId5"/>
    <p:sldId id="304" r:id="rId6"/>
    <p:sldId id="306" r:id="rId7"/>
    <p:sldId id="308" r:id="rId8"/>
    <p:sldId id="309" r:id="rId9"/>
    <p:sldId id="338" r:id="rId10"/>
    <p:sldId id="345" r:id="rId11"/>
    <p:sldId id="310" r:id="rId12"/>
    <p:sldId id="270" r:id="rId13"/>
    <p:sldId id="339" r:id="rId14"/>
    <p:sldId id="346" r:id="rId15"/>
    <p:sldId id="313" r:id="rId16"/>
    <p:sldId id="316" r:id="rId17"/>
    <p:sldId id="317" r:id="rId18"/>
    <p:sldId id="318" r:id="rId19"/>
    <p:sldId id="311" r:id="rId20"/>
    <p:sldId id="343" r:id="rId21"/>
    <p:sldId id="344" r:id="rId22"/>
    <p:sldId id="312" r:id="rId23"/>
    <p:sldId id="325" r:id="rId24"/>
    <p:sldId id="340" r:id="rId25"/>
    <p:sldId id="341" r:id="rId26"/>
    <p:sldId id="328" r:id="rId27"/>
    <p:sldId id="329" r:id="rId28"/>
    <p:sldId id="330" r:id="rId29"/>
    <p:sldId id="342" r:id="rId3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A6ABC"/>
    <a:srgbClr val="EEE1FF"/>
    <a:srgbClr val="8B59D0"/>
    <a:srgbClr val="F9F9F9"/>
    <a:srgbClr val="1F77B4"/>
    <a:srgbClr val="8A159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AB0638A-2086-4C6B-AE01-FD8A5B35DA1D}" v="24" dt="2021-06-04T00:40:40.466"/>
    <p1510:client id="{F6E6BF68-4C8A-4183-82F0-A11355B9CC05}" v="292" dt="2021-06-03T17:11:17.595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46F890A9-2807-4EBB-B81D-B2AA78EC7F39}" styleName="어두운 스타일 2 - 강조 5/강조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1EBBBCC-DAD2-459C-BE2E-F6DE35CF9A28}" styleName="어두운 스타일 2 - 강조 3/강조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5202B0CA-FC54-4496-8BCA-5EF66A818D29}" styleName="어두운 스타일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805" autoAdjust="0"/>
    <p:restoredTop sz="94660"/>
  </p:normalViewPr>
  <p:slideViewPr>
    <p:cSldViewPr snapToGrid="0">
      <p:cViewPr varScale="1">
        <p:scale>
          <a:sx n="118" d="100"/>
          <a:sy n="118" d="100"/>
        </p:scale>
        <p:origin x="232" y="3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30B2B0-DF1D-44F1-85DF-E1FD8FC0073E}" type="datetimeFigureOut">
              <a:rPr lang="ko-KR" altLang="en-US" smtClean="0"/>
              <a:t>2021. 6. 4.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F57E51-E7B2-4D87-AFCD-D00F0024A9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60341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48809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gdd2e669461_2_5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94" name="Google Shape;594;gdd2e669461_2_5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581276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gdd2e669461_2_5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94" name="Google Shape;594;gdd2e669461_2_5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348891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" name="Google Shape;333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1977327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" name="Google Shape;333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784706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" name="Google Shape;333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3810143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" name="Google Shape;333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2465959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9" name="Google Shape;529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1259878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e01d2e694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e01d2e694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437280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e01d2e694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e01d2e694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672701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e01d2e694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e01d2e694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04866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249578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8" name="Google Shape;248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범죄예방 및 안전 강화를 위한 스마트 CCTV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거주자와 외부인 구분, cctv를 통해 등록자, 비등록자를 판별한다.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비등록자가 문 주위에서 이상행동을 보일시 위험 인물로 판단하며 앱을 통해 사용자에게 알람을 전송한다...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altLang="ko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8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567429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" name="Google Shape;34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0947390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e01d2e6947_0_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ge01d2e6947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8286440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e01d2e6947_0_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ge01d2e6947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" name="Google Shape;333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gdd2e669461_2_5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94" name="Google Shape;594;gdd2e669461_2_5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gdd2e669461_2_5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94" name="Google Shape;594;gdd2e669461_2_5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284137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45B00-44EE-4C14-B0DE-0952E8711613}" type="datetimeFigureOut">
              <a:rPr lang="ko-KR" altLang="en-US" smtClean="0"/>
              <a:t>2021. 6. 4.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4B436-9DBC-4869-9DA2-54C6B717FE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30780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45B00-44EE-4C14-B0DE-0952E8711613}" type="datetimeFigureOut">
              <a:rPr lang="ko-KR" altLang="en-US" smtClean="0"/>
              <a:t>2021. 6. 4.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4B436-9DBC-4869-9DA2-54C6B717FE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32060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45B00-44EE-4C14-B0DE-0952E8711613}" type="datetimeFigureOut">
              <a:rPr lang="ko-KR" altLang="en-US" smtClean="0"/>
              <a:t>2021. 6. 4.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4B436-9DBC-4869-9DA2-54C6B717FE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49410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>
  <p:cSld name="1_제목 슬라이드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806850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dd2e669461_2_450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gdd2e669461_2_450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609585" lvl="0" indent="-507987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2400"/>
              <a:buChar char="•"/>
              <a:defRPr/>
            </a:lvl1pPr>
            <a:lvl2pPr marL="1219170" lvl="1" indent="-482588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2100"/>
              <a:buChar char="–"/>
              <a:defRPr/>
            </a:lvl2pPr>
            <a:lvl3pPr marL="1828754" lvl="2" indent="-457189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800"/>
              <a:buChar char="•"/>
              <a:defRPr/>
            </a:lvl3pPr>
            <a:lvl4pPr marL="2438339" lvl="3" indent="-431789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500"/>
              <a:buChar char="–"/>
              <a:defRPr/>
            </a:lvl4pPr>
            <a:lvl5pPr marL="3047924" lvl="4" indent="-431789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500"/>
              <a:buChar char="»"/>
              <a:defRPr/>
            </a:lvl5pPr>
            <a:lvl6pPr marL="3657509" lvl="5" indent="-431789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500"/>
              <a:buChar char="•"/>
              <a:defRPr/>
            </a:lvl6pPr>
            <a:lvl7pPr marL="4267093" lvl="6" indent="-431789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500"/>
              <a:buChar char="•"/>
              <a:defRPr/>
            </a:lvl7pPr>
            <a:lvl8pPr marL="4876678" lvl="7" indent="-431789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500"/>
              <a:buChar char="•"/>
              <a:defRPr/>
            </a:lvl8pPr>
            <a:lvl9pPr marL="5486263" lvl="8" indent="-431789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500"/>
              <a:buChar char="•"/>
              <a:defRPr/>
            </a:lvl9pPr>
          </a:lstStyle>
          <a:p>
            <a:endParaRPr/>
          </a:p>
        </p:txBody>
      </p:sp>
      <p:sp>
        <p:nvSpPr>
          <p:cNvPr id="104" name="Google Shape;104;gdd2e669461_2_45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/>
          </a:p>
        </p:txBody>
      </p:sp>
    </p:spTree>
    <p:extLst>
      <p:ext uri="{BB962C8B-B14F-4D97-AF65-F5344CB8AC3E}">
        <p14:creationId xmlns:p14="http://schemas.microsoft.com/office/powerpoint/2010/main" val="3328535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45B00-44EE-4C14-B0DE-0952E8711613}" type="datetimeFigureOut">
              <a:rPr lang="ko-KR" altLang="en-US" smtClean="0"/>
              <a:t>2021. 6. 4.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4B436-9DBC-4869-9DA2-54C6B717FE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84562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45B00-44EE-4C14-B0DE-0952E8711613}" type="datetimeFigureOut">
              <a:rPr lang="ko-KR" altLang="en-US" smtClean="0"/>
              <a:t>2021. 6. 4.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4B436-9DBC-4869-9DA2-54C6B717FE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9244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45B00-44EE-4C14-B0DE-0952E8711613}" type="datetimeFigureOut">
              <a:rPr lang="ko-KR" altLang="en-US" smtClean="0"/>
              <a:t>2021. 6. 4.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4B436-9DBC-4869-9DA2-54C6B717FE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7366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45B00-44EE-4C14-B0DE-0952E8711613}" type="datetimeFigureOut">
              <a:rPr lang="ko-KR" altLang="en-US" smtClean="0"/>
              <a:t>2021. 6. 4.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4B436-9DBC-4869-9DA2-54C6B717FE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96474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45B00-44EE-4C14-B0DE-0952E8711613}" type="datetimeFigureOut">
              <a:rPr lang="ko-KR" altLang="en-US" smtClean="0"/>
              <a:t>2021. 6. 4.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4B436-9DBC-4869-9DA2-54C6B717FE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2752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45B00-44EE-4C14-B0DE-0952E8711613}" type="datetimeFigureOut">
              <a:rPr lang="ko-KR" altLang="en-US" smtClean="0"/>
              <a:t>2021. 6. 4.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4B436-9DBC-4869-9DA2-54C6B717FE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12663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45B00-44EE-4C14-B0DE-0952E8711613}" type="datetimeFigureOut">
              <a:rPr lang="ko-KR" altLang="en-US" smtClean="0"/>
              <a:t>2021. 6. 4.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4B436-9DBC-4869-9DA2-54C6B717FE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58832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45B00-44EE-4C14-B0DE-0952E8711613}" type="datetimeFigureOut">
              <a:rPr lang="ko-KR" altLang="en-US" smtClean="0"/>
              <a:t>2021. 6. 4.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4B436-9DBC-4869-9DA2-54C6B717FE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0757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45B00-44EE-4C14-B0DE-0952E8711613}" type="datetimeFigureOut">
              <a:rPr lang="ko-KR" altLang="en-US" smtClean="0"/>
              <a:t>2021. 6. 4.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E4B436-9DBC-4869-9DA2-54C6B717FE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9540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www.cs.cmu.edu/~rsalakhu/papers/oneshot1.pdf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3.jpg"/><Relationship Id="rId5" Type="http://schemas.openxmlformats.org/officeDocument/2006/relationships/image" Target="../media/image22.jpg"/><Relationship Id="rId4" Type="http://schemas.openxmlformats.org/officeDocument/2006/relationships/image" Target="../media/image21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s.cmu.edu/~rsalakhu/papers/oneshot1.pdf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5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s.cmu.edu/~rsalakhu/papers/oneshot1.pdf" TargetMode="External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1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55C87E94-E52B-4D56-9B39-8A1CB23FE2DF}"/>
              </a:ext>
            </a:extLst>
          </p:cNvPr>
          <p:cNvSpPr/>
          <p:nvPr/>
        </p:nvSpPr>
        <p:spPr>
          <a:xfrm>
            <a:off x="422787" y="366252"/>
            <a:ext cx="11346426" cy="6125496"/>
          </a:xfrm>
          <a:prstGeom prst="roundRect">
            <a:avLst>
              <a:gd name="adj" fmla="val 1832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사다리꼴 9">
            <a:extLst>
              <a:ext uri="{FF2B5EF4-FFF2-40B4-BE49-F238E27FC236}">
                <a16:creationId xmlns:a16="http://schemas.microsoft.com/office/drawing/2014/main" id="{83E243DA-CF21-495A-A3D7-63EC0F4562DF}"/>
              </a:ext>
            </a:extLst>
          </p:cNvPr>
          <p:cNvSpPr/>
          <p:nvPr/>
        </p:nvSpPr>
        <p:spPr>
          <a:xfrm rot="3448357">
            <a:off x="5642279" y="510491"/>
            <a:ext cx="3691435" cy="4566452"/>
          </a:xfrm>
          <a:prstGeom prst="trapezoid">
            <a:avLst>
              <a:gd name="adj" fmla="val 49059"/>
            </a:avLst>
          </a:prstGeom>
          <a:gradFill flip="none" rotWithShape="1">
            <a:gsLst>
              <a:gs pos="0">
                <a:srgbClr val="FFF8E5">
                  <a:alpha val="0"/>
                </a:srgb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3500000" scaled="1"/>
            <a:tileRect/>
          </a:gra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2328863" y="2439017"/>
            <a:ext cx="7534274" cy="1979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9600" b="1" dirty="0">
                <a:ln w="15875">
                  <a:solidFill>
                    <a:prstClr val="black">
                      <a:lumMod val="75000"/>
                      <a:lumOff val="25000"/>
                    </a:prstClr>
                  </a:solidFill>
                </a:ln>
                <a:pattFill prst="narVert">
                  <a:fgClr>
                    <a:srgbClr val="C657F3"/>
                  </a:fgClr>
                  <a:bgClr>
                    <a:srgbClr val="FEEBFF"/>
                  </a:bgClr>
                </a:patt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ISEEU</a:t>
            </a: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생활안전을 위한 </a:t>
            </a:r>
            <a:r>
              <a:rPr lang="ko-KR" altLang="en-US" dirty="0" err="1">
                <a:solidFill>
                  <a:prstClr val="black">
                    <a:lumMod val="65000"/>
                    <a:lumOff val="35000"/>
                  </a:prst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스마트홈</a:t>
            </a:r>
            <a:r>
              <a:rPr lang="ko-KR" alt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en-US" altLang="ko-KR" dirty="0">
                <a:solidFill>
                  <a:prstClr val="black">
                    <a:lumMod val="65000"/>
                    <a:lumOff val="35000"/>
                  </a:prst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CCTV</a:t>
            </a:r>
            <a:r>
              <a:rPr lang="ko-KR" alt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en-US" altLang="ko-KR" dirty="0">
                <a:solidFill>
                  <a:prstClr val="black">
                    <a:lumMod val="65000"/>
                    <a:lumOff val="35000"/>
                  </a:prst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ABA8431-4831-4401-8050-B12001098B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3654" y="1437736"/>
            <a:ext cx="1108717" cy="1108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9356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27178760-7256-404B-88B6-CB89EACCE7A1}"/>
              </a:ext>
            </a:extLst>
          </p:cNvPr>
          <p:cNvGrpSpPr/>
          <p:nvPr/>
        </p:nvGrpSpPr>
        <p:grpSpPr>
          <a:xfrm>
            <a:off x="0" y="-2311"/>
            <a:ext cx="2405495" cy="1562170"/>
            <a:chOff x="0" y="-2311"/>
            <a:chExt cx="2405495" cy="1562170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AAA0B91D-5F3A-4CEE-9547-173E2FC6B8F2}"/>
                </a:ext>
              </a:extLst>
            </p:cNvPr>
            <p:cNvSpPr/>
            <p:nvPr/>
          </p:nvSpPr>
          <p:spPr>
            <a:xfrm rot="5400000">
              <a:off x="1053092" y="-1053091"/>
              <a:ext cx="299312" cy="2405495"/>
            </a:xfrm>
            <a:prstGeom prst="rect">
              <a:avLst/>
            </a:prstGeom>
            <a:solidFill>
              <a:srgbClr val="EEE1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7B0FA992-4C15-44D3-A82B-8311AE9AADCB}"/>
                </a:ext>
              </a:extLst>
            </p:cNvPr>
            <p:cNvSpPr/>
            <p:nvPr/>
          </p:nvSpPr>
          <p:spPr>
            <a:xfrm rot="10800000">
              <a:off x="0" y="-2311"/>
              <a:ext cx="299312" cy="1562170"/>
            </a:xfrm>
            <a:prstGeom prst="rect">
              <a:avLst/>
            </a:prstGeom>
            <a:solidFill>
              <a:srgbClr val="EEE1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CABBAF97-0FD1-483F-8494-21482D090833}"/>
              </a:ext>
            </a:extLst>
          </p:cNvPr>
          <p:cNvGrpSpPr/>
          <p:nvPr/>
        </p:nvGrpSpPr>
        <p:grpSpPr>
          <a:xfrm rot="10800000">
            <a:off x="9786505" y="5295830"/>
            <a:ext cx="2405495" cy="1562170"/>
            <a:chOff x="152400" y="150089"/>
            <a:chExt cx="2405495" cy="156217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D4B636B-DC17-4029-A416-1DB04CB4D498}"/>
                </a:ext>
              </a:extLst>
            </p:cNvPr>
            <p:cNvSpPr/>
            <p:nvPr/>
          </p:nvSpPr>
          <p:spPr>
            <a:xfrm rot="5400000">
              <a:off x="1205492" y="-900691"/>
              <a:ext cx="299312" cy="2405495"/>
            </a:xfrm>
            <a:prstGeom prst="rect">
              <a:avLst/>
            </a:prstGeom>
            <a:solidFill>
              <a:srgbClr val="EEE1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7FD65550-91CB-4D7D-BFEB-48C0794F1E97}"/>
                </a:ext>
              </a:extLst>
            </p:cNvPr>
            <p:cNvSpPr/>
            <p:nvPr/>
          </p:nvSpPr>
          <p:spPr>
            <a:xfrm rot="10800000">
              <a:off x="152400" y="150089"/>
              <a:ext cx="299312" cy="1562170"/>
            </a:xfrm>
            <a:prstGeom prst="rect">
              <a:avLst/>
            </a:prstGeom>
            <a:solidFill>
              <a:srgbClr val="EEE1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8EB2B0FD-C834-4776-B1DA-E9CB7BB9EF04}"/>
              </a:ext>
            </a:extLst>
          </p:cNvPr>
          <p:cNvSpPr txBox="1"/>
          <p:nvPr/>
        </p:nvSpPr>
        <p:spPr>
          <a:xfrm>
            <a:off x="271712" y="616579"/>
            <a:ext cx="324245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indent="0" algn="ctr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4000" b="1" dirty="0">
                <a:solidFill>
                  <a:srgbClr val="DB735B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Arial" panose="020B0604020202020204" pitchFamily="34" charset="0"/>
              </a:rPr>
              <a:t>수행 일정</a:t>
            </a:r>
            <a:endParaRPr lang="ko-KR" altLang="ko-KR" sz="4000" b="1" dirty="0">
              <a:solidFill>
                <a:srgbClr val="DB735B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cs typeface="Arial" panose="020B0604020202020204" pitchFamily="34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0637985-BF51-46FA-9784-8DF849CB8A2A}"/>
              </a:ext>
            </a:extLst>
          </p:cNvPr>
          <p:cNvCxnSpPr/>
          <p:nvPr/>
        </p:nvCxnSpPr>
        <p:spPr>
          <a:xfrm>
            <a:off x="511662" y="3661786"/>
            <a:ext cx="11381026" cy="0"/>
          </a:xfrm>
          <a:prstGeom prst="line">
            <a:avLst/>
          </a:prstGeom>
          <a:ln w="168275" cmpd="sng">
            <a:solidFill>
              <a:srgbClr val="E4C3EB"/>
            </a:solidFill>
            <a:headEnd type="diamond" w="med" len="med"/>
            <a:tailEnd type="diamond" w="med" len="med"/>
          </a:ln>
          <a:effectLst>
            <a:softEdge rad="127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D1123F5-5D4E-444D-A23E-85600B25D1DA}"/>
              </a:ext>
            </a:extLst>
          </p:cNvPr>
          <p:cNvCxnSpPr>
            <a:cxnSpLocks/>
          </p:cNvCxnSpPr>
          <p:nvPr/>
        </p:nvCxnSpPr>
        <p:spPr>
          <a:xfrm flipV="1">
            <a:off x="1128613" y="2945342"/>
            <a:ext cx="0" cy="663767"/>
          </a:xfrm>
          <a:prstGeom prst="line">
            <a:avLst/>
          </a:prstGeom>
          <a:ln w="76200">
            <a:solidFill>
              <a:srgbClr val="E4C3EB"/>
            </a:solidFill>
            <a:tailEnd type="stealth" w="med" len="sm"/>
          </a:ln>
          <a:effectLst>
            <a:softEdge rad="127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7013CBBB-A917-44F2-B02D-788054BF8BDC}"/>
              </a:ext>
            </a:extLst>
          </p:cNvPr>
          <p:cNvSpPr txBox="1"/>
          <p:nvPr/>
        </p:nvSpPr>
        <p:spPr>
          <a:xfrm>
            <a:off x="463116" y="2151766"/>
            <a:ext cx="133099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altLang="ko" sz="1800" b="0" i="0" u="none" strike="noStrike" cap="none" dirty="0">
                <a:latin typeface="S-Core Dream 5 Medium" panose="020B0503030302020204" pitchFamily="34" charset="-127"/>
                <a:ea typeface="S-Core Dream 5 Medium" panose="020B0503030302020204" pitchFamily="34" charset="-127"/>
                <a:cs typeface="Arial"/>
                <a:sym typeface="Arial"/>
              </a:rPr>
              <a:t>~ 5.4</a:t>
            </a:r>
          </a:p>
          <a:p>
            <a:pPr algn="ctr">
              <a:buClr>
                <a:srgbClr val="000000"/>
              </a:buClr>
              <a:buSzPts val="1200"/>
            </a:pPr>
            <a:r>
              <a:rPr lang="ko-KR" altLang="en-US" sz="1800" b="0" i="0" u="none" strike="noStrike" cap="none" dirty="0">
                <a:latin typeface="S-Core Dream 5 Medium" panose="020B0503030302020204" pitchFamily="34" charset="-127"/>
                <a:ea typeface="S-Core Dream 5 Medium" panose="020B0503030302020204" pitchFamily="34" charset="-127"/>
                <a:cs typeface="Arial"/>
                <a:sym typeface="Arial"/>
              </a:rPr>
              <a:t>주제 선정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418D2A3-4275-4415-A33D-F1FA863263D9}"/>
              </a:ext>
            </a:extLst>
          </p:cNvPr>
          <p:cNvCxnSpPr>
            <a:cxnSpLocks/>
          </p:cNvCxnSpPr>
          <p:nvPr/>
        </p:nvCxnSpPr>
        <p:spPr>
          <a:xfrm flipV="1">
            <a:off x="2542733" y="2945342"/>
            <a:ext cx="0" cy="663767"/>
          </a:xfrm>
          <a:prstGeom prst="line">
            <a:avLst/>
          </a:prstGeom>
          <a:ln w="76200">
            <a:solidFill>
              <a:srgbClr val="E4C3EB"/>
            </a:solidFill>
            <a:tailEnd type="stealth" w="med" len="sm"/>
          </a:ln>
          <a:effectLst>
            <a:softEdge rad="127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DDFD4EC-9F58-497B-B173-680E28196393}"/>
              </a:ext>
            </a:extLst>
          </p:cNvPr>
          <p:cNvSpPr txBox="1"/>
          <p:nvPr/>
        </p:nvSpPr>
        <p:spPr>
          <a:xfrm>
            <a:off x="1794109" y="2123431"/>
            <a:ext cx="144785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altLang="ko" sz="1800" b="0" i="0" u="none" strike="noStrike" cap="none" dirty="0">
                <a:latin typeface="S-Core Dream 5 Medium" panose="020B0503030302020204" pitchFamily="34" charset="-127"/>
                <a:ea typeface="S-Core Dream 5 Medium" panose="020B0503030302020204" pitchFamily="34" charset="-127"/>
                <a:cs typeface="Arial"/>
                <a:sym typeface="Arial"/>
              </a:rPr>
              <a:t>5.3 ~ 5.4</a:t>
            </a:r>
            <a:endParaRPr lang="ko" altLang="en-US" sz="1800" b="0" i="0" u="none" strike="noStrike" cap="none" dirty="0">
              <a:latin typeface="S-Core Dream 5 Medium" panose="020B0503030302020204" pitchFamily="34" charset="-127"/>
              <a:ea typeface="S-Core Dream 5 Medium" panose="020B0503030302020204" pitchFamily="34" charset="-127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-KR" altLang="en-US" sz="1800" b="0" i="0" u="none" strike="noStrike" cap="none" dirty="0">
                <a:latin typeface="S-Core Dream 5 Medium" panose="020B0503030302020204" pitchFamily="34" charset="-127"/>
                <a:ea typeface="S-Core Dream 5 Medium" panose="020B0503030302020204" pitchFamily="34" charset="-127"/>
                <a:cs typeface="Arial"/>
                <a:sym typeface="Arial"/>
              </a:rPr>
              <a:t>기획안 작성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16E7939-5AAE-4607-A2C5-862710CB1253}"/>
              </a:ext>
            </a:extLst>
          </p:cNvPr>
          <p:cNvCxnSpPr>
            <a:cxnSpLocks/>
          </p:cNvCxnSpPr>
          <p:nvPr/>
        </p:nvCxnSpPr>
        <p:spPr>
          <a:xfrm flipV="1">
            <a:off x="5364875" y="2939302"/>
            <a:ext cx="0" cy="663767"/>
          </a:xfrm>
          <a:prstGeom prst="line">
            <a:avLst/>
          </a:prstGeom>
          <a:ln w="76200">
            <a:solidFill>
              <a:srgbClr val="E4C3EB"/>
            </a:solidFill>
            <a:tailEnd type="stealth" w="med" len="sm"/>
          </a:ln>
          <a:effectLst>
            <a:softEdge rad="127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CCC12D35-9621-4C69-9C9A-2779C19E089F}"/>
              </a:ext>
            </a:extLst>
          </p:cNvPr>
          <p:cNvSpPr txBox="1"/>
          <p:nvPr/>
        </p:nvSpPr>
        <p:spPr>
          <a:xfrm>
            <a:off x="4630105" y="2221874"/>
            <a:ext cx="144785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altLang="ko" sz="1800" b="0" i="0" u="none" strike="noStrike" cap="none" dirty="0">
                <a:latin typeface="S-Core Dream 5 Medium" panose="020B0503030302020204" pitchFamily="34" charset="-127"/>
                <a:ea typeface="S-Core Dream 5 Medium" panose="020B0503030302020204" pitchFamily="34" charset="-127"/>
                <a:cs typeface="Arial"/>
                <a:sym typeface="Arial"/>
              </a:rPr>
              <a:t>5.7</a:t>
            </a:r>
            <a:endParaRPr lang="ko" altLang="en-US" sz="1800" b="0" i="0" u="none" strike="noStrike" cap="none" dirty="0">
              <a:latin typeface="S-Core Dream 5 Medium" panose="020B0503030302020204" pitchFamily="34" charset="-127"/>
              <a:ea typeface="S-Core Dream 5 Medium" panose="020B0503030302020204" pitchFamily="34" charset="-127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-KR" altLang="en-US" sz="1800" b="0" i="0" u="none" strike="noStrike" cap="none" dirty="0">
                <a:latin typeface="S-Core Dream 5 Medium" panose="020B0503030302020204" pitchFamily="34" charset="-127"/>
                <a:ea typeface="S-Core Dream 5 Medium" panose="020B0503030302020204" pitchFamily="34" charset="-127"/>
                <a:cs typeface="Arial"/>
                <a:sym typeface="Arial"/>
              </a:rPr>
              <a:t>팀 역할 분담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112BFDD-7481-416D-948D-21F2F9E8F2F7}"/>
              </a:ext>
            </a:extLst>
          </p:cNvPr>
          <p:cNvCxnSpPr>
            <a:cxnSpLocks/>
          </p:cNvCxnSpPr>
          <p:nvPr/>
        </p:nvCxnSpPr>
        <p:spPr>
          <a:xfrm flipV="1">
            <a:off x="3923241" y="2957387"/>
            <a:ext cx="0" cy="663767"/>
          </a:xfrm>
          <a:prstGeom prst="line">
            <a:avLst/>
          </a:prstGeom>
          <a:ln w="76200">
            <a:solidFill>
              <a:srgbClr val="E4C3EB"/>
            </a:solidFill>
            <a:tailEnd type="stealth" w="med" len="sm"/>
          </a:ln>
          <a:effectLst>
            <a:softEdge rad="127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E0CD6CBA-CC66-4E59-9A78-BB7BA1D11865}"/>
              </a:ext>
            </a:extLst>
          </p:cNvPr>
          <p:cNvSpPr txBox="1"/>
          <p:nvPr/>
        </p:nvSpPr>
        <p:spPr>
          <a:xfrm>
            <a:off x="3197158" y="1982493"/>
            <a:ext cx="144785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altLang="ko" sz="1800" b="0" i="0" u="none" strike="noStrike" cap="none" dirty="0">
                <a:latin typeface="S-Core Dream 5 Medium" panose="020B0503030302020204" pitchFamily="34" charset="-127"/>
                <a:ea typeface="S-Core Dream 5 Medium" panose="020B0503030302020204" pitchFamily="34" charset="-127"/>
                <a:cs typeface="Arial"/>
                <a:sym typeface="Arial"/>
              </a:rPr>
              <a:t>5.6 ~ 5.7</a:t>
            </a:r>
            <a:endParaRPr lang="ko" altLang="en-US" sz="1800" b="0" i="0" u="none" strike="noStrike" cap="none" dirty="0">
              <a:latin typeface="S-Core Dream 5 Medium" panose="020B0503030302020204" pitchFamily="34" charset="-127"/>
              <a:ea typeface="S-Core Dream 5 Medium" panose="020B0503030302020204" pitchFamily="34" charset="-127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-KR" altLang="en-US" sz="1800" b="0" i="0" u="none" strike="noStrike" cap="none" dirty="0">
                <a:latin typeface="S-Core Dream 5 Medium" panose="020B0503030302020204" pitchFamily="34" charset="-127"/>
                <a:ea typeface="S-Core Dream 5 Medium" panose="020B0503030302020204" pitchFamily="34" charset="-127"/>
                <a:cs typeface="Arial"/>
                <a:sym typeface="Arial"/>
              </a:rPr>
              <a:t>프로젝트 아키텍처 설계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AA172E2-A0F6-4AAF-8625-88C70FA68900}"/>
              </a:ext>
            </a:extLst>
          </p:cNvPr>
          <p:cNvCxnSpPr>
            <a:cxnSpLocks/>
          </p:cNvCxnSpPr>
          <p:nvPr/>
        </p:nvCxnSpPr>
        <p:spPr>
          <a:xfrm flipV="1">
            <a:off x="6687453" y="2977237"/>
            <a:ext cx="0" cy="663767"/>
          </a:xfrm>
          <a:prstGeom prst="line">
            <a:avLst/>
          </a:prstGeom>
          <a:ln w="76200">
            <a:solidFill>
              <a:srgbClr val="E4C3EB"/>
            </a:solidFill>
            <a:tailEnd type="stealth" w="med" len="sm"/>
          </a:ln>
          <a:effectLst>
            <a:softEdge rad="127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C3062EFE-3D35-4DFA-8562-6F0B6109B07C}"/>
              </a:ext>
            </a:extLst>
          </p:cNvPr>
          <p:cNvSpPr txBox="1"/>
          <p:nvPr/>
        </p:nvSpPr>
        <p:spPr>
          <a:xfrm>
            <a:off x="6021956" y="1963295"/>
            <a:ext cx="144785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altLang="ko" sz="1800" b="0" i="0" u="none" strike="noStrike" cap="none" dirty="0">
                <a:latin typeface="S-Core Dream 5 Medium" panose="020B0503030302020204" pitchFamily="34" charset="-127"/>
                <a:ea typeface="S-Core Dream 5 Medium" panose="020B0503030302020204" pitchFamily="34" charset="-127"/>
                <a:cs typeface="Arial"/>
                <a:sym typeface="Arial"/>
              </a:rPr>
              <a:t>5.8 ~ 5.21</a:t>
            </a:r>
            <a:endParaRPr lang="ko" altLang="en-US" sz="1800" b="0" i="0" u="none" strike="noStrike" cap="none" dirty="0">
              <a:latin typeface="S-Core Dream 5 Medium" panose="020B0503030302020204" pitchFamily="34" charset="-127"/>
              <a:ea typeface="S-Core Dream 5 Medium" panose="020B0503030302020204" pitchFamily="34" charset="-127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altLang="ko-KR" sz="1800" b="0" i="0" u="none" strike="noStrike" cap="none" dirty="0">
                <a:latin typeface="S-Core Dream 5 Medium" panose="020B0503030302020204" pitchFamily="34" charset="-127"/>
                <a:ea typeface="S-Core Dream 5 Medium" panose="020B0503030302020204" pitchFamily="34" charset="-127"/>
                <a:cs typeface="Arial"/>
                <a:sym typeface="Arial"/>
              </a:rPr>
              <a:t>1</a:t>
            </a:r>
            <a:r>
              <a:rPr lang="ko-KR" altLang="en-US" sz="1800" b="0" i="0" u="none" strike="noStrike" cap="none" dirty="0">
                <a:latin typeface="S-Core Dream 5 Medium" panose="020B0503030302020204" pitchFamily="34" charset="-127"/>
                <a:ea typeface="S-Core Dream 5 Medium" panose="020B0503030302020204" pitchFamily="34" charset="-127"/>
                <a:cs typeface="Arial"/>
                <a:sym typeface="Arial"/>
              </a:rPr>
              <a:t>차 개발 및 보완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32BFCD79-B761-4BBC-A844-42F42175B4A2}"/>
              </a:ext>
            </a:extLst>
          </p:cNvPr>
          <p:cNvCxnSpPr>
            <a:cxnSpLocks/>
          </p:cNvCxnSpPr>
          <p:nvPr/>
        </p:nvCxnSpPr>
        <p:spPr>
          <a:xfrm flipV="1">
            <a:off x="8283061" y="2957387"/>
            <a:ext cx="0" cy="663767"/>
          </a:xfrm>
          <a:prstGeom prst="line">
            <a:avLst/>
          </a:prstGeom>
          <a:ln w="76200">
            <a:solidFill>
              <a:srgbClr val="E4C3EB"/>
            </a:solidFill>
            <a:tailEnd type="stealth" w="med" len="sm"/>
          </a:ln>
          <a:effectLst>
            <a:softEdge rad="127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E8F4F419-C8CF-4A4D-A9F1-6CEACD05569C}"/>
              </a:ext>
            </a:extLst>
          </p:cNvPr>
          <p:cNvSpPr txBox="1"/>
          <p:nvPr/>
        </p:nvSpPr>
        <p:spPr>
          <a:xfrm>
            <a:off x="7573177" y="2214808"/>
            <a:ext cx="144785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altLang="ko" sz="1800" b="0" i="0" u="none" strike="noStrike" cap="none" dirty="0">
                <a:latin typeface="S-Core Dream 5 Medium" panose="020B0503030302020204" pitchFamily="34" charset="-127"/>
                <a:ea typeface="S-Core Dream 5 Medium" panose="020B0503030302020204" pitchFamily="34" charset="-127"/>
                <a:cs typeface="Arial"/>
                <a:sym typeface="Arial"/>
              </a:rPr>
              <a:t>5.22 ~ 5.30</a:t>
            </a:r>
            <a:endParaRPr lang="ko" altLang="en-US" sz="1800" b="0" i="0" u="none" strike="noStrike" cap="none" dirty="0">
              <a:latin typeface="S-Core Dream 5 Medium" panose="020B0503030302020204" pitchFamily="34" charset="-127"/>
              <a:ea typeface="S-Core Dream 5 Medium" panose="020B0503030302020204" pitchFamily="34" charset="-127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altLang="ko-KR" sz="1800" b="0" i="0" u="none" strike="noStrike" cap="none" dirty="0">
                <a:latin typeface="S-Core Dream 5 Medium" panose="020B0503030302020204" pitchFamily="34" charset="-127"/>
                <a:ea typeface="S-Core Dream 5 Medium" panose="020B0503030302020204" pitchFamily="34" charset="-127"/>
                <a:cs typeface="Arial"/>
                <a:sym typeface="Arial"/>
              </a:rPr>
              <a:t>2</a:t>
            </a:r>
            <a:r>
              <a:rPr lang="ko-KR" altLang="en-US" sz="1800" b="0" i="0" u="none" strike="noStrike" cap="none" dirty="0">
                <a:latin typeface="S-Core Dream 5 Medium" panose="020B0503030302020204" pitchFamily="34" charset="-127"/>
                <a:ea typeface="S-Core Dream 5 Medium" panose="020B0503030302020204" pitchFamily="34" charset="-127"/>
                <a:cs typeface="Arial"/>
                <a:sym typeface="Arial"/>
              </a:rPr>
              <a:t>차 개발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0E06C684-F9B6-4F29-BFB1-1BF3AB44F742}"/>
              </a:ext>
            </a:extLst>
          </p:cNvPr>
          <p:cNvCxnSpPr>
            <a:cxnSpLocks/>
          </p:cNvCxnSpPr>
          <p:nvPr/>
        </p:nvCxnSpPr>
        <p:spPr>
          <a:xfrm flipV="1">
            <a:off x="9843088" y="2996346"/>
            <a:ext cx="0" cy="663767"/>
          </a:xfrm>
          <a:prstGeom prst="line">
            <a:avLst/>
          </a:prstGeom>
          <a:ln w="76200">
            <a:solidFill>
              <a:srgbClr val="E4C3EB"/>
            </a:solidFill>
            <a:tailEnd type="stealth" w="med" len="sm"/>
          </a:ln>
          <a:effectLst>
            <a:softEdge rad="127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406BA65E-F744-45B8-8CB4-A35A0DEFF7E7}"/>
              </a:ext>
            </a:extLst>
          </p:cNvPr>
          <p:cNvSpPr txBox="1"/>
          <p:nvPr/>
        </p:nvSpPr>
        <p:spPr>
          <a:xfrm>
            <a:off x="9135573" y="2205093"/>
            <a:ext cx="144785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altLang="ko" sz="1800" b="0" i="0" u="none" strike="noStrike" cap="none" dirty="0">
                <a:latin typeface="S-Core Dream 5 Medium" panose="020B0503030302020204" pitchFamily="34" charset="-127"/>
                <a:ea typeface="S-Core Dream 5 Medium" panose="020B0503030302020204" pitchFamily="34" charset="-127"/>
                <a:cs typeface="Arial"/>
                <a:sym typeface="Arial"/>
              </a:rPr>
              <a:t>5.31 ~ 6.3</a:t>
            </a:r>
            <a:endParaRPr lang="ko" altLang="en-US" sz="1800" b="0" i="0" u="none" strike="noStrike" cap="none" dirty="0">
              <a:latin typeface="S-Core Dream 5 Medium" panose="020B0503030302020204" pitchFamily="34" charset="-127"/>
              <a:ea typeface="S-Core Dream 5 Medium" panose="020B0503030302020204" pitchFamily="34" charset="-127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-KR" altLang="en-US" sz="1800" b="0" i="0" u="none" strike="noStrike" cap="none" dirty="0">
                <a:latin typeface="S-Core Dream 5 Medium" panose="020B0503030302020204" pitchFamily="34" charset="-127"/>
                <a:ea typeface="S-Core Dream 5 Medium" panose="020B0503030302020204" pitchFamily="34" charset="-127"/>
                <a:cs typeface="Arial"/>
                <a:sym typeface="Arial"/>
              </a:rPr>
              <a:t>테스트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DDDA6E2-834D-4926-A4A7-59416C8D9C4C}"/>
              </a:ext>
            </a:extLst>
          </p:cNvPr>
          <p:cNvCxnSpPr>
            <a:cxnSpLocks/>
          </p:cNvCxnSpPr>
          <p:nvPr/>
        </p:nvCxnSpPr>
        <p:spPr>
          <a:xfrm flipV="1">
            <a:off x="11374726" y="2200821"/>
            <a:ext cx="0" cy="1451099"/>
          </a:xfrm>
          <a:prstGeom prst="line">
            <a:avLst/>
          </a:prstGeom>
          <a:ln w="76200">
            <a:solidFill>
              <a:srgbClr val="E4C3EB"/>
            </a:solidFill>
            <a:headEnd w="sm" len="sm"/>
            <a:tailEnd type="stealth" w="lg" len="sm"/>
          </a:ln>
          <a:effectLst>
            <a:softEdge rad="127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E19B7ADE-07B7-4FFA-90D7-724411D36414}"/>
              </a:ext>
            </a:extLst>
          </p:cNvPr>
          <p:cNvSpPr txBox="1"/>
          <p:nvPr/>
        </p:nvSpPr>
        <p:spPr>
          <a:xfrm>
            <a:off x="10633955" y="1256004"/>
            <a:ext cx="144785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altLang="ko" sz="1800" b="0" i="0" u="none" strike="noStrike" cap="none" dirty="0">
                <a:solidFill>
                  <a:srgbClr val="C00000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Arial"/>
                <a:sym typeface="Arial"/>
              </a:rPr>
              <a:t>6.4</a:t>
            </a:r>
            <a:endParaRPr lang="ko" altLang="en-US" sz="1800" b="0" i="0" u="none" strike="noStrike" cap="none" dirty="0">
              <a:solidFill>
                <a:srgbClr val="C00000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-KR" altLang="en-US" sz="1800" b="0" i="0" u="none" strike="noStrike" cap="none" dirty="0">
                <a:solidFill>
                  <a:srgbClr val="C00000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Arial"/>
                <a:sym typeface="Arial"/>
              </a:rPr>
              <a:t>프로젝트 발표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A996D28B-B029-4435-A691-069EFF94574C}"/>
              </a:ext>
            </a:extLst>
          </p:cNvPr>
          <p:cNvSpPr/>
          <p:nvPr/>
        </p:nvSpPr>
        <p:spPr>
          <a:xfrm>
            <a:off x="477822" y="3634540"/>
            <a:ext cx="4885285" cy="520843"/>
          </a:xfrm>
          <a:prstGeom prst="rect">
            <a:avLst/>
          </a:prstGeom>
          <a:noFill/>
          <a:ln w="28575">
            <a:solidFill>
              <a:srgbClr val="E4C3EB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FC1FA45-D9D1-44BB-B1FE-641CAE233A9A}"/>
              </a:ext>
            </a:extLst>
          </p:cNvPr>
          <p:cNvSpPr txBox="1"/>
          <p:nvPr/>
        </p:nvSpPr>
        <p:spPr>
          <a:xfrm>
            <a:off x="1651617" y="4003421"/>
            <a:ext cx="1972117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-KR" altLang="en-US" sz="1800" b="1" u="none" strike="noStrike" cap="none" dirty="0">
                <a:latin typeface="S-Core Dream 5 Medium" panose="020B0503030302020204" pitchFamily="34" charset="-127"/>
                <a:ea typeface="S-Core Dream 5 Medium" panose="020B0503030302020204" pitchFamily="34" charset="-127"/>
                <a:cs typeface="Arial"/>
                <a:sym typeface="Arial"/>
              </a:rPr>
              <a:t>프로젝트 기획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B63DE2B-D91D-4813-80BB-BC5E23F84E0C}"/>
              </a:ext>
            </a:extLst>
          </p:cNvPr>
          <p:cNvSpPr txBox="1"/>
          <p:nvPr/>
        </p:nvSpPr>
        <p:spPr>
          <a:xfrm>
            <a:off x="175922" y="4047657"/>
            <a:ext cx="742598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ko" sz="1800" b="0" i="0" u="none" strike="noStrike" cap="none" dirty="0">
                <a:latin typeface="S-Core Dream 5 Medium" panose="020B0503030302020204" pitchFamily="34" charset="-127"/>
                <a:ea typeface="S-Core Dream 5 Medium" panose="020B0503030302020204" pitchFamily="34" charset="-127"/>
                <a:cs typeface="Arial"/>
                <a:sym typeface="Arial"/>
              </a:rPr>
              <a:t>4.29</a:t>
            </a:r>
            <a:endParaRPr lang="en-US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761941B2-67CA-4124-AB8A-ED459EAEEF8E}"/>
              </a:ext>
            </a:extLst>
          </p:cNvPr>
          <p:cNvSpPr/>
          <p:nvPr/>
        </p:nvSpPr>
        <p:spPr>
          <a:xfrm>
            <a:off x="3923241" y="3693141"/>
            <a:ext cx="2272548" cy="886491"/>
          </a:xfrm>
          <a:prstGeom prst="rect">
            <a:avLst/>
          </a:prstGeom>
          <a:noFill/>
          <a:ln w="28575">
            <a:solidFill>
              <a:srgbClr val="E4C3EB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048C8B-AF9D-49F8-BCDE-2EDC5F02993D}"/>
              </a:ext>
            </a:extLst>
          </p:cNvPr>
          <p:cNvSpPr txBox="1"/>
          <p:nvPr/>
        </p:nvSpPr>
        <p:spPr>
          <a:xfrm>
            <a:off x="4133980" y="4425522"/>
            <a:ext cx="1800636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-KR" altLang="en-US" sz="1800" b="1" u="none" strike="noStrike" cap="none" dirty="0">
                <a:latin typeface="S-Core Dream 5 Medium" panose="020B0503030302020204" pitchFamily="34" charset="-127"/>
                <a:ea typeface="S-Core Dream 5 Medium" panose="020B0503030302020204" pitchFamily="34" charset="-127"/>
                <a:cs typeface="Arial"/>
                <a:sym typeface="Arial"/>
              </a:rPr>
              <a:t>프로젝트 설계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C8A5EC0-0111-4E2D-B743-9F2C2DB077D9}"/>
              </a:ext>
            </a:extLst>
          </p:cNvPr>
          <p:cNvSpPr/>
          <p:nvPr/>
        </p:nvSpPr>
        <p:spPr>
          <a:xfrm>
            <a:off x="6195789" y="3680715"/>
            <a:ext cx="2814647" cy="1364175"/>
          </a:xfrm>
          <a:prstGeom prst="rect">
            <a:avLst/>
          </a:prstGeom>
          <a:noFill/>
          <a:ln w="28575">
            <a:solidFill>
              <a:srgbClr val="E4C3EB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866A2E4-16D1-4764-9E93-12664B9E4B33}"/>
              </a:ext>
            </a:extLst>
          </p:cNvPr>
          <p:cNvSpPr txBox="1"/>
          <p:nvPr/>
        </p:nvSpPr>
        <p:spPr>
          <a:xfrm>
            <a:off x="7107023" y="4924415"/>
            <a:ext cx="992180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-KR" altLang="en-US" sz="1800" b="1" u="none" strike="noStrike" cap="none" dirty="0">
                <a:latin typeface="S-Core Dream 5 Medium" panose="020B0503030302020204" pitchFamily="34" charset="-127"/>
                <a:ea typeface="S-Core Dream 5 Medium" panose="020B0503030302020204" pitchFamily="34" charset="-127"/>
                <a:cs typeface="Arial"/>
                <a:sym typeface="Arial"/>
              </a:rPr>
              <a:t>개발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00D8A511-D003-44CB-91B8-BB056F88E408}"/>
              </a:ext>
            </a:extLst>
          </p:cNvPr>
          <p:cNvSpPr/>
          <p:nvPr/>
        </p:nvSpPr>
        <p:spPr>
          <a:xfrm>
            <a:off x="9010436" y="3603070"/>
            <a:ext cx="2154195" cy="1998924"/>
          </a:xfrm>
          <a:prstGeom prst="rect">
            <a:avLst/>
          </a:prstGeom>
          <a:noFill/>
          <a:ln w="28575">
            <a:solidFill>
              <a:srgbClr val="E4C3EB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EA69579-D627-4431-95CC-969097945165}"/>
              </a:ext>
            </a:extLst>
          </p:cNvPr>
          <p:cNvSpPr txBox="1"/>
          <p:nvPr/>
        </p:nvSpPr>
        <p:spPr>
          <a:xfrm>
            <a:off x="9487640" y="5130930"/>
            <a:ext cx="1248854" cy="92333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-KR" altLang="en-US" sz="1800" b="1" u="none" strike="noStrike" cap="none" dirty="0">
                <a:latin typeface="S-Core Dream 5 Medium" panose="020B0503030302020204" pitchFamily="34" charset="-127"/>
                <a:ea typeface="S-Core Dream 5 Medium" panose="020B0503030302020204" pitchFamily="34" charset="-127"/>
                <a:cs typeface="Arial"/>
                <a:sym typeface="Arial"/>
              </a:rPr>
              <a:t>최종 구현 </a:t>
            </a:r>
            <a:endParaRPr lang="en-US" altLang="ko-KR" sz="1800" b="1" u="none" strike="noStrike" cap="none" dirty="0">
              <a:latin typeface="S-Core Dream 5 Medium" panose="020B0503030302020204" pitchFamily="34" charset="-127"/>
              <a:ea typeface="S-Core Dream 5 Medium" panose="020B0503030302020204" pitchFamily="34" charset="-127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-KR" altLang="en-US" sz="1800" b="1" u="none" strike="noStrike" cap="none" dirty="0">
                <a:latin typeface="S-Core Dream 5 Medium" panose="020B0503030302020204" pitchFamily="34" charset="-127"/>
                <a:ea typeface="S-Core Dream 5 Medium" panose="020B0503030302020204" pitchFamily="34" charset="-127"/>
                <a:cs typeface="Arial"/>
                <a:sym typeface="Arial"/>
              </a:rPr>
              <a:t>및 </a:t>
            </a:r>
            <a:endParaRPr lang="en-US" altLang="ko-KR" sz="1800" b="1" u="none" strike="noStrike" cap="none" dirty="0">
              <a:latin typeface="S-Core Dream 5 Medium" panose="020B0503030302020204" pitchFamily="34" charset="-127"/>
              <a:ea typeface="S-Core Dream 5 Medium" panose="020B0503030302020204" pitchFamily="34" charset="-127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-KR" altLang="en-US" sz="1800" b="1" u="none" strike="noStrike" cap="none" dirty="0">
                <a:latin typeface="S-Core Dream 5 Medium" panose="020B0503030302020204" pitchFamily="34" charset="-127"/>
                <a:ea typeface="S-Core Dream 5 Medium" panose="020B0503030302020204" pitchFamily="34" charset="-127"/>
                <a:cs typeface="Arial"/>
                <a:sym typeface="Arial"/>
              </a:rPr>
              <a:t>테스트</a:t>
            </a:r>
          </a:p>
        </p:txBody>
      </p:sp>
    </p:spTree>
    <p:extLst>
      <p:ext uri="{BB962C8B-B14F-4D97-AF65-F5344CB8AC3E}">
        <p14:creationId xmlns:p14="http://schemas.microsoft.com/office/powerpoint/2010/main" val="37014318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:a16="http://schemas.microsoft.com/office/drawing/2014/main" id="{582ECC1F-DA48-4D9C-9A5D-4AE3F4681728}"/>
              </a:ext>
            </a:extLst>
          </p:cNvPr>
          <p:cNvGrpSpPr/>
          <p:nvPr/>
        </p:nvGrpSpPr>
        <p:grpSpPr>
          <a:xfrm>
            <a:off x="0" y="-2311"/>
            <a:ext cx="2405495" cy="1562170"/>
            <a:chOff x="0" y="-2311"/>
            <a:chExt cx="2405495" cy="1562170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87421BFD-74F1-467A-AC8A-446C2791B017}"/>
                </a:ext>
              </a:extLst>
            </p:cNvPr>
            <p:cNvSpPr/>
            <p:nvPr/>
          </p:nvSpPr>
          <p:spPr>
            <a:xfrm rot="5400000">
              <a:off x="1053092" y="-1053091"/>
              <a:ext cx="299312" cy="2405495"/>
            </a:xfrm>
            <a:prstGeom prst="rect">
              <a:avLst/>
            </a:prstGeom>
            <a:solidFill>
              <a:srgbClr val="EEE1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0F37EADF-9569-4411-B2D2-B830E0ABD3E2}"/>
                </a:ext>
              </a:extLst>
            </p:cNvPr>
            <p:cNvSpPr/>
            <p:nvPr/>
          </p:nvSpPr>
          <p:spPr>
            <a:xfrm rot="10800000">
              <a:off x="0" y="-2311"/>
              <a:ext cx="299312" cy="1562170"/>
            </a:xfrm>
            <a:prstGeom prst="rect">
              <a:avLst/>
            </a:prstGeom>
            <a:solidFill>
              <a:srgbClr val="EEE1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8EC4CA06-774F-440D-8E32-93613EF27C0D}"/>
              </a:ext>
            </a:extLst>
          </p:cNvPr>
          <p:cNvGrpSpPr/>
          <p:nvPr/>
        </p:nvGrpSpPr>
        <p:grpSpPr>
          <a:xfrm rot="10800000">
            <a:off x="9786505" y="5295830"/>
            <a:ext cx="2405495" cy="1562170"/>
            <a:chOff x="152400" y="150089"/>
            <a:chExt cx="2405495" cy="1562170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BE093872-ADCB-4230-A366-9C5C9932C52E}"/>
                </a:ext>
              </a:extLst>
            </p:cNvPr>
            <p:cNvSpPr/>
            <p:nvPr/>
          </p:nvSpPr>
          <p:spPr>
            <a:xfrm rot="5400000">
              <a:off x="1205492" y="-900691"/>
              <a:ext cx="299312" cy="2405495"/>
            </a:xfrm>
            <a:prstGeom prst="rect">
              <a:avLst/>
            </a:prstGeom>
            <a:solidFill>
              <a:srgbClr val="EEE1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185AE504-BA0A-4360-B75E-8C45B5283E09}"/>
                </a:ext>
              </a:extLst>
            </p:cNvPr>
            <p:cNvSpPr/>
            <p:nvPr/>
          </p:nvSpPr>
          <p:spPr>
            <a:xfrm rot="10800000">
              <a:off x="152400" y="150089"/>
              <a:ext cx="299312" cy="1562170"/>
            </a:xfrm>
            <a:prstGeom prst="rect">
              <a:avLst/>
            </a:prstGeom>
            <a:solidFill>
              <a:srgbClr val="EEE1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32" name="Google Shape;349;p16">
            <a:extLst>
              <a:ext uri="{FF2B5EF4-FFF2-40B4-BE49-F238E27FC236}">
                <a16:creationId xmlns:a16="http://schemas.microsoft.com/office/drawing/2014/main" id="{01A1DB3B-A89B-492E-9BE2-589803DCE35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07325998"/>
              </p:ext>
            </p:extLst>
          </p:nvPr>
        </p:nvGraphicFramePr>
        <p:xfrm>
          <a:off x="762000" y="1559859"/>
          <a:ext cx="10877398" cy="4756751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4776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391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6064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00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ko" sz="1500" b="1" u="none" strike="noStrike" cap="none" dirty="0">
                          <a:solidFill>
                            <a:schemeClr val="bg1"/>
                          </a:solidFill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  <a:cs typeface="Arial"/>
                          <a:sym typeface="Arial"/>
                        </a:rPr>
                        <a:t>구분</a:t>
                      </a:r>
                      <a:endParaRPr sz="1500" b="1" i="0" u="none" strike="noStrike" cap="none" dirty="0">
                        <a:solidFill>
                          <a:schemeClr val="bg1"/>
                        </a:solidFill>
                        <a:latin typeface="S-Core Dream 5 Medium" panose="020B0503030302020204" pitchFamily="34" charset="-127"/>
                        <a:ea typeface="S-Core Dream 5 Medium" panose="020B0503030302020204" pitchFamily="34" charset="-127"/>
                        <a:cs typeface="Arial"/>
                        <a:sym typeface="Arial"/>
                      </a:endParaRPr>
                    </a:p>
                  </a:txBody>
                  <a:tcPr marL="192000" marR="4233" marT="4233" marB="0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437C6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ko-KR" altLang="en-US" sz="1500" b="1" i="0" u="none" strike="noStrike" cap="none" dirty="0" err="1">
                          <a:solidFill>
                            <a:schemeClr val="bg1"/>
                          </a:solidFill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  <a:cs typeface="Arial"/>
                          <a:sym typeface="Arial"/>
                        </a:rPr>
                        <a:t>수행방향</a:t>
                      </a:r>
                      <a:endParaRPr sz="1500" b="1" i="0" u="none" strike="noStrike" cap="none" dirty="0">
                        <a:solidFill>
                          <a:schemeClr val="bg1"/>
                        </a:solidFill>
                        <a:latin typeface="S-Core Dream 5 Medium" panose="020B0503030302020204" pitchFamily="34" charset="-127"/>
                        <a:ea typeface="S-Core Dream 5 Medium" panose="020B0503030302020204" pitchFamily="34" charset="-127"/>
                        <a:cs typeface="Arial"/>
                        <a:sym typeface="Arial"/>
                      </a:endParaRPr>
                    </a:p>
                  </a:txBody>
                  <a:tcPr marL="192000" marR="4233" marT="4233" marB="0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437C6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ko" sz="1500" b="1" u="none" strike="noStrike" cap="none" dirty="0">
                          <a:solidFill>
                            <a:schemeClr val="bg1"/>
                          </a:solidFill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  <a:cs typeface="Arial"/>
                          <a:sym typeface="Arial"/>
                        </a:rPr>
                        <a:t>도구</a:t>
                      </a:r>
                      <a:endParaRPr sz="1500" b="1" i="0" u="none" strike="noStrike" cap="none" dirty="0">
                        <a:solidFill>
                          <a:schemeClr val="bg1"/>
                        </a:solidFill>
                        <a:latin typeface="S-Core Dream 5 Medium" panose="020B0503030302020204" pitchFamily="34" charset="-127"/>
                        <a:ea typeface="S-Core Dream 5 Medium" panose="020B0503030302020204" pitchFamily="34" charset="-127"/>
                        <a:cs typeface="Arial"/>
                        <a:sym typeface="Arial"/>
                      </a:endParaRPr>
                    </a:p>
                  </a:txBody>
                  <a:tcPr marL="192000" marR="4233" marT="4233" marB="0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437C6">
                        <a:alpha val="6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9641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" sz="2000" b="1" i="0" u="none" strike="noStrike" cap="none" dirty="0">
                          <a:solidFill>
                            <a:schemeClr val="dk1"/>
                          </a:solidFill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  <a:cs typeface="Arial"/>
                          <a:sym typeface="Arial"/>
                        </a:rPr>
                        <a:t>빅데이터</a:t>
                      </a:r>
                      <a:endParaRPr sz="2000" b="1" i="0" u="none" strike="noStrike" cap="none" dirty="0">
                        <a:solidFill>
                          <a:schemeClr val="dk1"/>
                        </a:solidFill>
                        <a:latin typeface="S-Core Dream 5 Medium" panose="020B0503030302020204" pitchFamily="34" charset="-127"/>
                        <a:ea typeface="S-Core Dream 5 Medium" panose="020B0503030302020204" pitchFamily="34" charset="-127"/>
                        <a:cs typeface="Arial"/>
                        <a:sym typeface="Arial"/>
                      </a:endParaRPr>
                    </a:p>
                  </a:txBody>
                  <a:tcPr marL="192000" marR="4233" marT="4233" marB="0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2"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Char char="•"/>
                      </a:pPr>
                      <a:r>
                        <a:rPr lang="ko" sz="1300" b="0" i="0" u="none" strike="noStrike" cap="none" dirty="0">
                          <a:solidFill>
                            <a:schemeClr val="dk1"/>
                          </a:solidFill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  <a:cs typeface="Arial"/>
                          <a:sym typeface="Arial"/>
                        </a:rPr>
                        <a:t>데이터 수집: 웹, 직접 촬영</a:t>
                      </a:r>
                      <a:endParaRPr sz="1300" b="0" i="0" u="none" strike="noStrike" cap="none" dirty="0">
                        <a:solidFill>
                          <a:schemeClr val="dk1"/>
                        </a:solidFill>
                        <a:latin typeface="S-Core Dream 5 Medium" panose="020B0503030302020204" pitchFamily="34" charset="-127"/>
                        <a:ea typeface="S-Core Dream 5 Medium" panose="020B0503030302020204" pitchFamily="34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" sz="1100" b="0" i="0" u="none" strike="noStrike" cap="none" dirty="0">
                          <a:solidFill>
                            <a:schemeClr val="dk1"/>
                          </a:solidFill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  <a:cs typeface="Arial"/>
                          <a:sym typeface="Arial"/>
                        </a:rPr>
                        <a:t>      - 방문자 얼굴, 방문 시간 정보</a:t>
                      </a:r>
                      <a:endParaRPr sz="1100" u="none" strike="noStrike" cap="none" dirty="0">
                        <a:latin typeface="S-Core Dream 5 Medium" panose="020B0503030302020204" pitchFamily="34" charset="-127"/>
                        <a:ea typeface="S-Core Dream 5 Medium" panose="020B0503030302020204" pitchFamily="34" charset="-127"/>
                      </a:endParaRPr>
                    </a:p>
                    <a:p>
                      <a:pPr marL="171450" marR="0" lvl="0" indent="-171450" algn="l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Char char="•"/>
                      </a:pPr>
                      <a:r>
                        <a:rPr lang="ko" sz="1300" b="0" i="0" u="none" strike="noStrike" cap="none" dirty="0">
                          <a:solidFill>
                            <a:schemeClr val="dk1"/>
                          </a:solidFill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  <a:cs typeface="Arial"/>
                          <a:sym typeface="Arial"/>
                        </a:rPr>
                        <a:t>이미지 데이터 전처리</a:t>
                      </a:r>
                      <a:endParaRPr lang="en-US" altLang="ko" sz="1300" b="0" i="0" u="none" strike="noStrike" cap="none" dirty="0">
                        <a:solidFill>
                          <a:schemeClr val="dk1"/>
                        </a:solidFill>
                        <a:latin typeface="S-Core Dream 5 Medium" panose="020B0503030302020204" pitchFamily="34" charset="-127"/>
                        <a:ea typeface="S-Core Dream 5 Medium" panose="020B0503030302020204" pitchFamily="34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altLang="ko" sz="1200" b="0" i="0" u="none" strike="noStrike" cap="none" dirty="0">
                          <a:solidFill>
                            <a:schemeClr val="dk1"/>
                          </a:solidFill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  <a:cs typeface="Arial"/>
                          <a:sym typeface="Arial"/>
                        </a:rPr>
                        <a:t>     - </a:t>
                      </a:r>
                      <a:r>
                        <a:rPr lang="en" altLang="ko" sz="1100" b="0" i="0" u="none" strike="noStrike" cap="none" dirty="0">
                          <a:solidFill>
                            <a:schemeClr val="dk1"/>
                          </a:solidFill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  <a:cs typeface="Arial"/>
                          <a:sym typeface="Arial"/>
                        </a:rPr>
                        <a:t>Normalization</a:t>
                      </a:r>
                      <a:endParaRPr lang="en" sz="1100" u="none" strike="noStrike" cap="none" dirty="0">
                        <a:latin typeface="S-Core Dream 5 Medium" panose="020B0503030302020204" pitchFamily="34" charset="-127"/>
                        <a:ea typeface="S-Core Dream 5 Medium" panose="020B0503030302020204" pitchFamily="34" charset="-127"/>
                      </a:endParaRPr>
                    </a:p>
                    <a:p>
                      <a:pPr marL="0" marR="0" lvl="0" indent="0" algn="l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" sz="1100" b="0" i="0" u="none" strike="noStrike" cap="none" dirty="0">
                          <a:solidFill>
                            <a:schemeClr val="dk1"/>
                          </a:solidFill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  <a:cs typeface="Arial"/>
                          <a:sym typeface="Arial"/>
                        </a:rPr>
                        <a:t>     - Face Alignment</a:t>
                      </a:r>
                      <a:endParaRPr sz="1100" b="0" i="0" u="none" strike="noStrike" cap="none" dirty="0">
                        <a:solidFill>
                          <a:schemeClr val="dk1"/>
                        </a:solidFill>
                        <a:latin typeface="S-Core Dream 5 Medium" panose="020B0503030302020204" pitchFamily="34" charset="-127"/>
                        <a:ea typeface="S-Core Dream 5 Medium" panose="020B0503030302020204" pitchFamily="34" charset="-127"/>
                        <a:cs typeface="Arial"/>
                        <a:sym typeface="Arial"/>
                      </a:endParaRPr>
                    </a:p>
                  </a:txBody>
                  <a:tcPr marL="192000" marR="4233" marT="4233" marB="0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2">
                  <a:txBody>
                    <a:bodyPr/>
                    <a:lstStyle/>
                    <a:p>
                      <a:pPr marL="179999" marR="0" lvl="0" indent="-158750" algn="l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7F7F"/>
                        </a:buClr>
                        <a:buSzPts val="1000"/>
                        <a:buFont typeface="Arial"/>
                        <a:buChar char="•"/>
                      </a:pPr>
                      <a:r>
                        <a:rPr lang="ko" sz="1300" b="0" i="0" u="none" strike="noStrike" cap="none" dirty="0">
                          <a:solidFill>
                            <a:schemeClr val="dk1"/>
                          </a:solidFill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  <a:cs typeface="Arial"/>
                          <a:sym typeface="Arial"/>
                        </a:rPr>
                        <a:t>Python3</a:t>
                      </a:r>
                      <a:endParaRPr sz="1300" b="0" i="0" u="none" strike="noStrike" cap="none" dirty="0">
                        <a:solidFill>
                          <a:schemeClr val="dk1"/>
                        </a:solidFill>
                        <a:latin typeface="S-Core Dream 5 Medium" panose="020B0503030302020204" pitchFamily="34" charset="-127"/>
                        <a:ea typeface="S-Core Dream 5 Medium" panose="020B0503030302020204" pitchFamily="34" charset="-127"/>
                        <a:cs typeface="Arial"/>
                        <a:sym typeface="Arial"/>
                      </a:endParaRPr>
                    </a:p>
                    <a:p>
                      <a:pPr marL="179999" marR="0" lvl="0" indent="-158750" algn="l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7F7F"/>
                        </a:buClr>
                        <a:buSzPts val="1000"/>
                        <a:buFont typeface="Arial"/>
                        <a:buChar char="•"/>
                      </a:pPr>
                      <a:r>
                        <a:rPr lang="ko" sz="1300" b="0" i="0" u="none" strike="noStrike" cap="none" dirty="0">
                          <a:solidFill>
                            <a:schemeClr val="dk1"/>
                          </a:solidFill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  <a:cs typeface="Arial"/>
                          <a:sym typeface="Arial"/>
                        </a:rPr>
                        <a:t>Google Colab(or Jupyter Notebook)</a:t>
                      </a:r>
                      <a:endParaRPr lang="en-US" altLang="ko" sz="1300" b="0" i="0" u="none" strike="noStrike" cap="none" dirty="0">
                        <a:solidFill>
                          <a:schemeClr val="dk1"/>
                        </a:solidFill>
                        <a:latin typeface="S-Core Dream 5 Medium" panose="020B0503030302020204" pitchFamily="34" charset="-127"/>
                        <a:ea typeface="S-Core Dream 5 Medium" panose="020B0503030302020204" pitchFamily="34" charset="-127"/>
                        <a:cs typeface="Arial"/>
                        <a:sym typeface="Arial"/>
                      </a:endParaRPr>
                    </a:p>
                    <a:p>
                      <a:pPr marL="179999" marR="0" lvl="0" indent="-158750" algn="l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7F7F"/>
                        </a:buClr>
                        <a:buSzPts val="1000"/>
                        <a:buFont typeface="Arial"/>
                        <a:buChar char="•"/>
                      </a:pPr>
                      <a:r>
                        <a:rPr lang="en-US" sz="1300" b="0" i="0" u="none" strike="noStrike" cap="none" dirty="0">
                          <a:solidFill>
                            <a:schemeClr val="dk1"/>
                          </a:solidFill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  <a:cs typeface="Arial"/>
                          <a:sym typeface="Arial"/>
                        </a:rPr>
                        <a:t>OpenCV</a:t>
                      </a:r>
                      <a:endParaRPr sz="1300" b="0" i="0" u="none" strike="noStrike" cap="none" dirty="0">
                        <a:solidFill>
                          <a:schemeClr val="dk1"/>
                        </a:solidFill>
                        <a:latin typeface="S-Core Dream 5 Medium" panose="020B0503030302020204" pitchFamily="34" charset="-127"/>
                        <a:ea typeface="S-Core Dream 5 Medium" panose="020B0503030302020204" pitchFamily="34" charset="-127"/>
                        <a:cs typeface="Arial"/>
                        <a:sym typeface="Arial"/>
                      </a:endParaRPr>
                    </a:p>
                    <a:p>
                      <a:pPr marL="179999" marR="0" lvl="0" indent="-158751" algn="l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7F7F"/>
                        </a:buClr>
                        <a:buSzPts val="1000"/>
                        <a:buFont typeface="Arial"/>
                        <a:buChar char="•"/>
                      </a:pPr>
                      <a:r>
                        <a:rPr lang="ko" sz="1300" dirty="0"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mySQL</a:t>
                      </a:r>
                      <a:endParaRPr sz="1300" dirty="0">
                        <a:latin typeface="S-Core Dream 5 Medium" panose="020B0503030302020204" pitchFamily="34" charset="-127"/>
                        <a:ea typeface="S-Core Dream 5 Medium" panose="020B0503030302020204" pitchFamily="34" charset="-127"/>
                      </a:endParaRPr>
                    </a:p>
                    <a:p>
                      <a:pPr marL="179999" marR="0" lvl="0" indent="-158750" algn="l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Char char="•"/>
                      </a:pPr>
                      <a:r>
                        <a:rPr lang="ko" sz="1300" dirty="0"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Django</a:t>
                      </a:r>
                      <a:endParaRPr lang="en-US" altLang="ko" sz="1300" dirty="0">
                        <a:latin typeface="S-Core Dream 5 Medium" panose="020B0503030302020204" pitchFamily="34" charset="-127"/>
                        <a:ea typeface="S-Core Dream 5 Medium" panose="020B0503030302020204" pitchFamily="34" charset="-127"/>
                      </a:endParaRPr>
                    </a:p>
                  </a:txBody>
                  <a:tcPr marL="192000" marR="4233" marT="4233" marB="0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5614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4794">
                <a:tc row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" sz="2000" b="1" i="0" u="none" strike="noStrike" cap="none" dirty="0">
                          <a:solidFill>
                            <a:schemeClr val="dk1"/>
                          </a:solidFill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  <a:cs typeface="Arial"/>
                          <a:sym typeface="Arial"/>
                        </a:rPr>
                        <a:t>AI</a:t>
                      </a:r>
                      <a:endParaRPr sz="2000" b="1" i="0" u="none" strike="noStrike" cap="none" dirty="0">
                        <a:solidFill>
                          <a:schemeClr val="dk1"/>
                        </a:solidFill>
                        <a:latin typeface="S-Core Dream 5 Medium" panose="020B0503030302020204" pitchFamily="34" charset="-127"/>
                        <a:ea typeface="S-Core Dream 5 Medium" panose="020B0503030302020204" pitchFamily="34" charset="-127"/>
                        <a:cs typeface="Arial"/>
                        <a:sym typeface="Arial"/>
                      </a:endParaRPr>
                    </a:p>
                  </a:txBody>
                  <a:tcPr marL="192000" marR="4233" marT="4233" marB="0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3"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Char char="•"/>
                      </a:pPr>
                      <a:r>
                        <a:rPr lang="ko" sz="1300" b="0" i="0" u="none" strike="noStrike" cap="none">
                          <a:solidFill>
                            <a:schemeClr val="dk1"/>
                          </a:solidFill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  <a:cs typeface="Arial"/>
                          <a:sym typeface="Arial"/>
                        </a:rPr>
                        <a:t>특정인 인식을 위한 안면 인식 모델 개발</a:t>
                      </a:r>
                      <a:endParaRPr sz="1300" b="0" i="0" u="none" strike="noStrike" cap="none">
                        <a:solidFill>
                          <a:schemeClr val="dk1"/>
                        </a:solidFill>
                        <a:latin typeface="S-Core Dream 5 Medium" panose="020B0503030302020204" pitchFamily="34" charset="-127"/>
                        <a:ea typeface="S-Core Dream 5 Medium" panose="020B0503030302020204" pitchFamily="34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" sz="1300" b="0" i="0" u="none" strike="noStrike" cap="none">
                          <a:solidFill>
                            <a:schemeClr val="dk1"/>
                          </a:solidFill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  <a:cs typeface="Arial"/>
                          <a:sym typeface="Arial"/>
                        </a:rPr>
                        <a:t>     - One-Shot-Learning</a:t>
                      </a:r>
                      <a:endParaRPr sz="1300" u="none" strike="noStrike" cap="none">
                        <a:latin typeface="S-Core Dream 5 Medium" panose="020B0503030302020204" pitchFamily="34" charset="-127"/>
                        <a:ea typeface="S-Core Dream 5 Medium" panose="020B0503030302020204" pitchFamily="34" charset="-127"/>
                      </a:endParaRPr>
                    </a:p>
                  </a:txBody>
                  <a:tcPr marL="192000" marR="4233" marT="4233" marB="0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3">
                  <a:txBody>
                    <a:bodyPr/>
                    <a:lstStyle/>
                    <a:p>
                      <a:pPr marL="179999" marR="0" lvl="0" indent="-158751" algn="l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7F7F"/>
                        </a:buClr>
                        <a:buSzPts val="1000"/>
                        <a:buFont typeface="Arial"/>
                        <a:buChar char="•"/>
                      </a:pPr>
                      <a:r>
                        <a:rPr lang="ko" sz="1300"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Python 3.7</a:t>
                      </a:r>
                      <a:endParaRPr sz="1300">
                        <a:latin typeface="S-Core Dream 5 Medium" panose="020B0503030302020204" pitchFamily="34" charset="-127"/>
                        <a:ea typeface="S-Core Dream 5 Medium" panose="020B0503030302020204" pitchFamily="34" charset="-127"/>
                      </a:endParaRPr>
                    </a:p>
                    <a:p>
                      <a:pPr marL="179999" marR="0" lvl="0" indent="-158750" algn="l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7F7F"/>
                        </a:buClr>
                        <a:buSzPts val="1000"/>
                        <a:buFont typeface="Arial"/>
                        <a:buChar char="•"/>
                      </a:pPr>
                      <a:r>
                        <a:rPr lang="ko" sz="1300" b="0" i="0" u="none" strike="noStrike" cap="none">
                          <a:solidFill>
                            <a:schemeClr val="dk1"/>
                          </a:solidFill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  <a:cs typeface="Arial"/>
                          <a:sym typeface="Arial"/>
                        </a:rPr>
                        <a:t>Tensorflow 2.4.0</a:t>
                      </a:r>
                      <a:endParaRPr sz="1300" b="0" i="0" u="none" strike="noStrike" cap="none">
                        <a:solidFill>
                          <a:schemeClr val="dk1"/>
                        </a:solidFill>
                        <a:latin typeface="S-Core Dream 5 Medium" panose="020B0503030302020204" pitchFamily="34" charset="-127"/>
                        <a:ea typeface="S-Core Dream 5 Medium" panose="020B0503030302020204" pitchFamily="34" charset="-127"/>
                        <a:cs typeface="Arial"/>
                        <a:sym typeface="Arial"/>
                      </a:endParaRPr>
                    </a:p>
                    <a:p>
                      <a:pPr marL="179999" marR="0" lvl="0" indent="-158751" algn="l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7F7F"/>
                        </a:buClr>
                        <a:buSzPts val="1000"/>
                        <a:buFont typeface="Arial"/>
                        <a:buChar char="•"/>
                      </a:pPr>
                      <a:r>
                        <a:rPr lang="ko" sz="1300" b="0" i="0" u="none" strike="noStrike" cap="none">
                          <a:solidFill>
                            <a:schemeClr val="dk1"/>
                          </a:solidFill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  <a:cs typeface="Arial"/>
                          <a:sym typeface="Arial"/>
                        </a:rPr>
                        <a:t>Keras 2.</a:t>
                      </a:r>
                      <a:r>
                        <a:rPr lang="ko" sz="1300"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4.3</a:t>
                      </a:r>
                      <a:endParaRPr sz="1300" b="0" i="0" u="none" strike="noStrike" cap="none">
                        <a:solidFill>
                          <a:schemeClr val="dk1"/>
                        </a:solidFill>
                        <a:latin typeface="S-Core Dream 5 Medium" panose="020B0503030302020204" pitchFamily="34" charset="-127"/>
                        <a:ea typeface="S-Core Dream 5 Medium" panose="020B0503030302020204" pitchFamily="34" charset="-127"/>
                        <a:cs typeface="Arial"/>
                        <a:sym typeface="Arial"/>
                      </a:endParaRPr>
                    </a:p>
                    <a:p>
                      <a:pPr marL="179999" marR="0" lvl="0" indent="-158750" algn="l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7F7F"/>
                        </a:buClr>
                        <a:buSzPts val="1000"/>
                        <a:buFont typeface="Arial"/>
                        <a:buChar char="•"/>
                      </a:pPr>
                      <a:r>
                        <a:rPr lang="ko" sz="1300" b="0" i="0" u="none" strike="noStrike" cap="none">
                          <a:solidFill>
                            <a:schemeClr val="dk1"/>
                          </a:solidFill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  <a:cs typeface="Arial"/>
                          <a:sym typeface="Arial"/>
                        </a:rPr>
                        <a:t>Google Colab(or Jupyter Notebook)</a:t>
                      </a:r>
                      <a:endParaRPr sz="1300" b="0" i="0" u="none" strike="noStrike" cap="none">
                        <a:solidFill>
                          <a:schemeClr val="dk1"/>
                        </a:solidFill>
                        <a:latin typeface="S-Core Dream 5 Medium" panose="020B0503030302020204" pitchFamily="34" charset="-127"/>
                        <a:ea typeface="S-Core Dream 5 Medium" panose="020B0503030302020204" pitchFamily="34" charset="-127"/>
                        <a:cs typeface="Arial"/>
                        <a:sym typeface="Arial"/>
                      </a:endParaRPr>
                    </a:p>
                    <a:p>
                      <a:pPr marL="179999" marR="0" lvl="0" indent="-158750" algn="l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7F7F"/>
                        </a:buClr>
                        <a:buSzPts val="1000"/>
                        <a:buFont typeface="Arial"/>
                        <a:buChar char="•"/>
                      </a:pPr>
                      <a:r>
                        <a:rPr lang="ko" sz="1300" b="0" i="0" u="none" strike="noStrike" cap="none">
                          <a:solidFill>
                            <a:schemeClr val="dk1"/>
                          </a:solidFill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  <a:cs typeface="Arial"/>
                          <a:sym typeface="Arial"/>
                        </a:rPr>
                        <a:t>AWS</a:t>
                      </a:r>
                      <a:endParaRPr sz="1300" b="0" i="0" u="none" strike="noStrike" cap="none">
                        <a:solidFill>
                          <a:schemeClr val="dk1"/>
                        </a:solidFill>
                        <a:latin typeface="S-Core Dream 5 Medium" panose="020B0503030302020204" pitchFamily="34" charset="-127"/>
                        <a:ea typeface="S-Core Dream 5 Medium" panose="020B0503030302020204" pitchFamily="34" charset="-127"/>
                        <a:cs typeface="Arial"/>
                        <a:sym typeface="Arial"/>
                      </a:endParaRPr>
                    </a:p>
                  </a:txBody>
                  <a:tcPr marL="192000" marR="4233" marT="4233" marB="0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4794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5783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7480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" sz="2000" b="1" i="0" u="none" strike="noStrike" cap="none" dirty="0">
                          <a:solidFill>
                            <a:schemeClr val="dk1"/>
                          </a:solidFill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  <a:cs typeface="Arial"/>
                          <a:sym typeface="Arial"/>
                        </a:rPr>
                        <a:t>IOT</a:t>
                      </a:r>
                      <a:endParaRPr sz="2000" b="1" i="0" u="none" strike="noStrike" cap="none" dirty="0">
                        <a:solidFill>
                          <a:schemeClr val="dk1"/>
                        </a:solidFill>
                        <a:latin typeface="S-Core Dream 5 Medium" panose="020B0503030302020204" pitchFamily="34" charset="-127"/>
                        <a:ea typeface="S-Core Dream 5 Medium" panose="020B0503030302020204" pitchFamily="34" charset="-127"/>
                        <a:cs typeface="Arial"/>
                        <a:sym typeface="Arial"/>
                      </a:endParaRPr>
                    </a:p>
                  </a:txBody>
                  <a:tcPr marL="192000" marR="4233" marT="4233" marB="0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Char char="•"/>
                      </a:pPr>
                      <a:r>
                        <a:rPr lang="ko" sz="1300" b="0" i="0" u="none" strike="noStrike" cap="none" dirty="0">
                          <a:solidFill>
                            <a:schemeClr val="dk1"/>
                          </a:solidFill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  <a:cs typeface="Arial"/>
                          <a:sym typeface="Arial"/>
                        </a:rPr>
                        <a:t>CCTV 실시간 스트리밍 서비스</a:t>
                      </a:r>
                      <a:endParaRPr sz="1300" b="0" i="0" u="none" strike="noStrike" cap="none" dirty="0">
                        <a:solidFill>
                          <a:schemeClr val="dk1"/>
                        </a:solidFill>
                        <a:latin typeface="S-Core Dream 5 Medium" panose="020B0503030302020204" pitchFamily="34" charset="-127"/>
                        <a:ea typeface="S-Core Dream 5 Medium" panose="020B0503030302020204" pitchFamily="34" charset="-127"/>
                        <a:cs typeface="Arial"/>
                        <a:sym typeface="Arial"/>
                      </a:endParaRPr>
                    </a:p>
                    <a:p>
                      <a:pPr marL="171450" marR="0" lvl="0" indent="-171450" algn="l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Char char="•"/>
                      </a:pPr>
                      <a:r>
                        <a:rPr lang="ko" sz="1300" b="0" i="0" u="none" strike="noStrike" cap="none" dirty="0">
                          <a:solidFill>
                            <a:schemeClr val="dk1"/>
                          </a:solidFill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  <a:cs typeface="Arial"/>
                          <a:sym typeface="Arial"/>
                        </a:rPr>
                        <a:t>현관 앞 물체 탐지</a:t>
                      </a:r>
                      <a:endParaRPr sz="1300" b="0" i="0" u="none" strike="noStrike" cap="none" dirty="0">
                        <a:solidFill>
                          <a:schemeClr val="dk1"/>
                        </a:solidFill>
                        <a:latin typeface="S-Core Dream 5 Medium" panose="020B0503030302020204" pitchFamily="34" charset="-127"/>
                        <a:ea typeface="S-Core Dream 5 Medium" panose="020B0503030302020204" pitchFamily="34" charset="-127"/>
                        <a:cs typeface="Arial"/>
                        <a:sym typeface="Arial"/>
                      </a:endParaRPr>
                    </a:p>
                    <a:p>
                      <a:pPr marL="171450" marR="0" lvl="0" indent="-171450" algn="l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Char char="•"/>
                      </a:pPr>
                      <a:r>
                        <a:rPr lang="ko" sz="1300" b="0" i="0" u="none" strike="noStrike" cap="none" dirty="0">
                          <a:solidFill>
                            <a:schemeClr val="dk1"/>
                          </a:solidFill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  <a:cs typeface="Arial"/>
                          <a:sym typeface="Arial"/>
                        </a:rPr>
                        <a:t>사용자 인터페이스 구현</a:t>
                      </a:r>
                      <a:endParaRPr sz="1300" b="0" i="0" u="none" strike="noStrike" cap="none" dirty="0">
                        <a:solidFill>
                          <a:schemeClr val="dk1"/>
                        </a:solidFill>
                        <a:latin typeface="S-Core Dream 5 Medium" panose="020B0503030302020204" pitchFamily="34" charset="-127"/>
                        <a:ea typeface="S-Core Dream 5 Medium" panose="020B0503030302020204" pitchFamily="34" charset="-127"/>
                        <a:cs typeface="Arial"/>
                        <a:sym typeface="Arial"/>
                      </a:endParaRPr>
                    </a:p>
                  </a:txBody>
                  <a:tcPr marL="192000" marR="4233" marT="4233" marB="0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9999" marR="0" lvl="0" indent="-158750" algn="l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7F7F"/>
                        </a:buClr>
                        <a:buSzPts val="1000"/>
                        <a:buFont typeface="Arial"/>
                        <a:buChar char="•"/>
                      </a:pPr>
                      <a:r>
                        <a:rPr lang="ko" sz="1300" b="0" i="0" u="none" strike="noStrike" cap="none" dirty="0">
                          <a:solidFill>
                            <a:schemeClr val="dk1"/>
                          </a:solidFill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  <a:cs typeface="Arial"/>
                          <a:sym typeface="Arial"/>
                        </a:rPr>
                        <a:t>라즈베리파이</a:t>
                      </a:r>
                      <a:endParaRPr sz="1300" b="0" i="0" u="none" strike="noStrike" cap="none" dirty="0">
                        <a:solidFill>
                          <a:schemeClr val="dk1"/>
                        </a:solidFill>
                        <a:latin typeface="S-Core Dream 5 Medium" panose="020B0503030302020204" pitchFamily="34" charset="-127"/>
                        <a:ea typeface="S-Core Dream 5 Medium" panose="020B0503030302020204" pitchFamily="34" charset="-127"/>
                        <a:cs typeface="Arial"/>
                        <a:sym typeface="Arial"/>
                      </a:endParaRPr>
                    </a:p>
                    <a:p>
                      <a:pPr marL="179999" marR="0" lvl="0" indent="-158750" algn="l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7F7F"/>
                        </a:buClr>
                        <a:buSzPts val="1000"/>
                        <a:buFont typeface="Arial"/>
                        <a:buChar char="•"/>
                      </a:pPr>
                      <a:r>
                        <a:rPr lang="ko" sz="1300" b="0" i="0" u="none" strike="noStrike" cap="none" dirty="0">
                          <a:solidFill>
                            <a:schemeClr val="dk1"/>
                          </a:solidFill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  <a:cs typeface="Arial"/>
                          <a:sym typeface="Arial"/>
                        </a:rPr>
                        <a:t>파이카메라</a:t>
                      </a:r>
                      <a:endParaRPr sz="1300" b="0" i="0" u="none" strike="noStrike" cap="none" dirty="0">
                        <a:solidFill>
                          <a:schemeClr val="dk1"/>
                        </a:solidFill>
                        <a:latin typeface="S-Core Dream 5 Medium" panose="020B0503030302020204" pitchFamily="34" charset="-127"/>
                        <a:ea typeface="S-Core Dream 5 Medium" panose="020B0503030302020204" pitchFamily="34" charset="-127"/>
                        <a:cs typeface="Arial"/>
                        <a:sym typeface="Arial"/>
                      </a:endParaRPr>
                    </a:p>
                    <a:p>
                      <a:pPr marL="179999" marR="0" lvl="0" indent="-158750" algn="l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7F7F"/>
                        </a:buClr>
                        <a:buSzPts val="1000"/>
                        <a:buFont typeface="Arial"/>
                        <a:buChar char="•"/>
                      </a:pPr>
                      <a:r>
                        <a:rPr lang="ko" sz="1300" b="0" i="0" u="none" strike="noStrike" cap="none" dirty="0">
                          <a:solidFill>
                            <a:schemeClr val="dk1"/>
                          </a:solidFill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  <a:cs typeface="Arial"/>
                          <a:sym typeface="Arial"/>
                        </a:rPr>
                        <a:t>초음파 센서</a:t>
                      </a:r>
                      <a:endParaRPr sz="1300" b="0" i="0" u="none" strike="noStrike" cap="none" dirty="0">
                        <a:solidFill>
                          <a:schemeClr val="dk1"/>
                        </a:solidFill>
                        <a:latin typeface="S-Core Dream 5 Medium" panose="020B0503030302020204" pitchFamily="34" charset="-127"/>
                        <a:ea typeface="S-Core Dream 5 Medium" panose="020B0503030302020204" pitchFamily="34" charset="-127"/>
                        <a:cs typeface="Arial"/>
                        <a:sym typeface="Arial"/>
                      </a:endParaRPr>
                    </a:p>
                    <a:p>
                      <a:pPr marL="179999" marR="0" lvl="0" indent="-158750" algn="l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7F7F"/>
                        </a:buClr>
                        <a:buSzPts val="1000"/>
                        <a:buFont typeface="Arial"/>
                        <a:buChar char="•"/>
                      </a:pPr>
                      <a:r>
                        <a:rPr lang="ko" sz="1300" b="0" i="0" u="none" strike="noStrike" cap="none" dirty="0">
                          <a:solidFill>
                            <a:schemeClr val="dk1"/>
                          </a:solidFill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  <a:cs typeface="Arial"/>
                          <a:sym typeface="Arial"/>
                        </a:rPr>
                        <a:t>안드로이드 앱</a:t>
                      </a:r>
                      <a:endParaRPr sz="1300" b="0" i="0" u="none" strike="noStrike" cap="none" dirty="0">
                        <a:solidFill>
                          <a:schemeClr val="dk1"/>
                        </a:solidFill>
                        <a:latin typeface="S-Core Dream 5 Medium" panose="020B0503030302020204" pitchFamily="34" charset="-127"/>
                        <a:ea typeface="S-Core Dream 5 Medium" panose="020B0503030302020204" pitchFamily="34" charset="-127"/>
                        <a:cs typeface="Arial"/>
                        <a:sym typeface="Arial"/>
                      </a:endParaRPr>
                    </a:p>
                  </a:txBody>
                  <a:tcPr marL="192000" marR="4233" marT="4233" marB="0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4124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" sz="2000" b="1" i="0" u="none" strike="noStrike" cap="none" dirty="0">
                          <a:solidFill>
                            <a:schemeClr val="dk1"/>
                          </a:solidFill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  <a:cs typeface="Arial"/>
                          <a:sym typeface="Arial"/>
                        </a:rPr>
                        <a:t>클라우드</a:t>
                      </a:r>
                      <a:endParaRPr sz="2000" b="1" i="0" u="none" strike="noStrike" cap="none" dirty="0">
                        <a:solidFill>
                          <a:schemeClr val="dk1"/>
                        </a:solidFill>
                        <a:latin typeface="S-Core Dream 5 Medium" panose="020B0503030302020204" pitchFamily="34" charset="-127"/>
                        <a:ea typeface="S-Core Dream 5 Medium" panose="020B0503030302020204" pitchFamily="34" charset="-127"/>
                        <a:cs typeface="Arial"/>
                        <a:sym typeface="Arial"/>
                      </a:endParaRPr>
                    </a:p>
                  </a:txBody>
                  <a:tcPr marL="192000" marR="0" marT="0" marB="0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Char char="•"/>
                      </a:pPr>
                      <a:r>
                        <a:rPr lang="ko" sz="1300" b="0" i="0" u="none" strike="noStrike" cap="none" dirty="0">
                          <a:solidFill>
                            <a:schemeClr val="dk1"/>
                          </a:solidFill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  <a:cs typeface="Arial"/>
                          <a:sym typeface="Arial"/>
                        </a:rPr>
                        <a:t>IOT 기기로부터 데이터 받기</a:t>
                      </a:r>
                      <a:endParaRPr sz="1300" b="0" i="0" u="none" strike="noStrike" cap="none" dirty="0">
                        <a:solidFill>
                          <a:schemeClr val="dk1"/>
                        </a:solidFill>
                        <a:latin typeface="S-Core Dream 5 Medium" panose="020B0503030302020204" pitchFamily="34" charset="-127"/>
                        <a:ea typeface="S-Core Dream 5 Medium" panose="020B0503030302020204" pitchFamily="34" charset="-127"/>
                        <a:cs typeface="Arial"/>
                        <a:sym typeface="Arial"/>
                      </a:endParaRPr>
                    </a:p>
                    <a:p>
                      <a:pPr marL="171450" marR="0" lvl="0" indent="-171450" algn="l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Char char="•"/>
                      </a:pPr>
                      <a:r>
                        <a:rPr lang="ko" sz="1300" b="0" i="0" u="none" strike="noStrike" cap="none" dirty="0">
                          <a:solidFill>
                            <a:schemeClr val="dk1"/>
                          </a:solidFill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  <a:cs typeface="Arial"/>
                          <a:sym typeface="Arial"/>
                        </a:rPr>
                        <a:t>IOT</a:t>
                      </a:r>
                      <a:r>
                        <a:rPr lang="en-US" altLang="ko" sz="1300" b="0" i="0" u="none" strike="noStrike" cap="none" dirty="0">
                          <a:solidFill>
                            <a:schemeClr val="dk1"/>
                          </a:solidFill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ko" sz="1300" b="0" i="0" u="none" strike="noStrike" cap="none" dirty="0">
                          <a:solidFill>
                            <a:schemeClr val="dk1"/>
                          </a:solidFill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  <a:cs typeface="Arial"/>
                          <a:sym typeface="Arial"/>
                        </a:rPr>
                        <a:t>기기제어</a:t>
                      </a:r>
                      <a:r>
                        <a:rPr lang="en-US" altLang="ko" sz="1300" b="0" i="0" u="none" strike="noStrike" cap="none" dirty="0">
                          <a:solidFill>
                            <a:schemeClr val="dk1"/>
                          </a:solidFill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ko" sz="1300" b="0" i="0" u="none" strike="noStrike" cap="none" dirty="0">
                          <a:solidFill>
                            <a:schemeClr val="dk1"/>
                          </a:solidFill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  <a:cs typeface="Arial"/>
                          <a:sym typeface="Arial"/>
                        </a:rPr>
                        <a:t>환경 구축</a:t>
                      </a:r>
                      <a:endParaRPr sz="1300" b="0" i="0" u="none" strike="noStrike" cap="none" dirty="0">
                        <a:solidFill>
                          <a:schemeClr val="dk1"/>
                        </a:solidFill>
                        <a:latin typeface="S-Core Dream 5 Medium" panose="020B0503030302020204" pitchFamily="34" charset="-127"/>
                        <a:ea typeface="S-Core Dream 5 Medium" panose="020B0503030302020204" pitchFamily="34" charset="-127"/>
                        <a:cs typeface="Arial"/>
                        <a:sym typeface="Arial"/>
                      </a:endParaRPr>
                    </a:p>
                  </a:txBody>
                  <a:tcPr marL="192000" marR="4233" marT="4233" marB="0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9999" marR="0" lvl="0" indent="-158750" algn="l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7F7F"/>
                        </a:buClr>
                        <a:buSzPts val="1000"/>
                        <a:buFont typeface="Arial"/>
                        <a:buChar char="•"/>
                      </a:pPr>
                      <a:r>
                        <a:rPr lang="ko" sz="1300" b="0" i="0" u="none" strike="noStrike" cap="none" dirty="0">
                          <a:solidFill>
                            <a:schemeClr val="dk1"/>
                          </a:solidFill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  <a:cs typeface="Arial"/>
                          <a:sym typeface="Arial"/>
                        </a:rPr>
                        <a:t>aws </a:t>
                      </a:r>
                      <a:endParaRPr sz="1300" b="0" i="0" u="none" strike="noStrike" cap="none" dirty="0">
                        <a:solidFill>
                          <a:schemeClr val="dk1"/>
                        </a:solidFill>
                        <a:latin typeface="S-Core Dream 5 Medium" panose="020B0503030302020204" pitchFamily="34" charset="-127"/>
                        <a:ea typeface="S-Core Dream 5 Medium" panose="020B0503030302020204" pitchFamily="34" charset="-127"/>
                        <a:cs typeface="Arial"/>
                        <a:sym typeface="Arial"/>
                      </a:endParaRPr>
                    </a:p>
                    <a:p>
                      <a:pPr marL="179999" marR="0" lvl="0" indent="-158750" algn="l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7F7F"/>
                        </a:buClr>
                        <a:buSzPts val="1000"/>
                        <a:buFont typeface="Arial"/>
                        <a:buChar char="•"/>
                      </a:pPr>
                      <a:r>
                        <a:rPr lang="ko" sz="1300" b="0" i="0" u="none" strike="noStrike" cap="none" dirty="0">
                          <a:solidFill>
                            <a:schemeClr val="dk1"/>
                          </a:solidFill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  <a:cs typeface="Arial"/>
                          <a:sym typeface="Arial"/>
                        </a:rPr>
                        <a:t>docker </a:t>
                      </a:r>
                      <a:endParaRPr sz="1300" b="0" i="0" u="none" strike="noStrike" cap="none" dirty="0">
                        <a:solidFill>
                          <a:schemeClr val="dk1"/>
                        </a:solidFill>
                        <a:latin typeface="S-Core Dream 5 Medium" panose="020B0503030302020204" pitchFamily="34" charset="-127"/>
                        <a:ea typeface="S-Core Dream 5 Medium" panose="020B0503030302020204" pitchFamily="34" charset="-127"/>
                        <a:cs typeface="Arial"/>
                        <a:sym typeface="Arial"/>
                      </a:endParaRPr>
                    </a:p>
                  </a:txBody>
                  <a:tcPr marL="192000" marR="4233" marT="4233" marB="0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3" name="TextBox 32">
            <a:extLst>
              <a:ext uri="{FF2B5EF4-FFF2-40B4-BE49-F238E27FC236}">
                <a16:creationId xmlns:a16="http://schemas.microsoft.com/office/drawing/2014/main" id="{5B0E59EB-0F69-491E-9540-12E924B13EFF}"/>
              </a:ext>
            </a:extLst>
          </p:cNvPr>
          <p:cNvSpPr txBox="1"/>
          <p:nvPr/>
        </p:nvSpPr>
        <p:spPr>
          <a:xfrm>
            <a:off x="271712" y="616579"/>
            <a:ext cx="324245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indent="0" algn="ctr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4000" b="1" dirty="0">
                <a:solidFill>
                  <a:srgbClr val="DB735B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Arial" panose="020B0604020202020204" pitchFamily="34" charset="0"/>
              </a:rPr>
              <a:t>수행 도구</a:t>
            </a:r>
            <a:endParaRPr lang="ko-KR" altLang="ko-KR" sz="4000" b="1" dirty="0">
              <a:solidFill>
                <a:srgbClr val="DB735B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98019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e01d2e6947_0_6"/>
          <p:cNvSpPr/>
          <p:nvPr/>
        </p:nvSpPr>
        <p:spPr>
          <a:xfrm>
            <a:off x="2828059" y="1949742"/>
            <a:ext cx="1536000" cy="15360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  <a:sym typeface="Arial"/>
            </a:endParaRPr>
          </a:p>
        </p:txBody>
      </p:sp>
      <p:sp>
        <p:nvSpPr>
          <p:cNvPr id="284" name="Google Shape;284;ge01d2e6947_0_6"/>
          <p:cNvSpPr/>
          <p:nvPr/>
        </p:nvSpPr>
        <p:spPr>
          <a:xfrm>
            <a:off x="7704526" y="1944642"/>
            <a:ext cx="1536000" cy="15360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  <a:sym typeface="Arial"/>
            </a:endParaRPr>
          </a:p>
        </p:txBody>
      </p:sp>
      <p:sp>
        <p:nvSpPr>
          <p:cNvPr id="285" name="Google Shape;285;ge01d2e6947_0_6"/>
          <p:cNvSpPr/>
          <p:nvPr/>
        </p:nvSpPr>
        <p:spPr>
          <a:xfrm>
            <a:off x="5305393" y="1944624"/>
            <a:ext cx="1536000" cy="15360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  <a:sym typeface="Arial"/>
            </a:endParaRPr>
          </a:p>
        </p:txBody>
      </p:sp>
      <p:sp>
        <p:nvSpPr>
          <p:cNvPr id="286" name="Google Shape;286;ge01d2e6947_0_6"/>
          <p:cNvSpPr/>
          <p:nvPr/>
        </p:nvSpPr>
        <p:spPr>
          <a:xfrm>
            <a:off x="1267167" y="4083240"/>
            <a:ext cx="1536000" cy="15360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  <a:sym typeface="Arial"/>
            </a:endParaRPr>
          </a:p>
        </p:txBody>
      </p:sp>
      <p:sp>
        <p:nvSpPr>
          <p:cNvPr id="287" name="Google Shape;287;ge01d2e6947_0_6"/>
          <p:cNvSpPr/>
          <p:nvPr/>
        </p:nvSpPr>
        <p:spPr>
          <a:xfrm>
            <a:off x="4007808" y="4083273"/>
            <a:ext cx="1536000" cy="15360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  <a:sym typeface="Arial"/>
            </a:endParaRPr>
          </a:p>
        </p:txBody>
      </p:sp>
      <p:sp>
        <p:nvSpPr>
          <p:cNvPr id="288" name="Google Shape;288;ge01d2e6947_0_6"/>
          <p:cNvSpPr/>
          <p:nvPr/>
        </p:nvSpPr>
        <p:spPr>
          <a:xfrm>
            <a:off x="6709527" y="4083240"/>
            <a:ext cx="1536000" cy="15360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  <a:sym typeface="Arial"/>
            </a:endParaRPr>
          </a:p>
        </p:txBody>
      </p:sp>
      <p:sp>
        <p:nvSpPr>
          <p:cNvPr id="289" name="Google Shape;289;ge01d2e6947_0_6"/>
          <p:cNvSpPr/>
          <p:nvPr/>
        </p:nvSpPr>
        <p:spPr>
          <a:xfrm>
            <a:off x="9300305" y="4083240"/>
            <a:ext cx="1536000" cy="15360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  <a:sym typeface="Arial"/>
            </a:endParaRPr>
          </a:p>
        </p:txBody>
      </p:sp>
      <p:pic>
        <p:nvPicPr>
          <p:cNvPr id="290" name="Google Shape;290;ge01d2e6947_0_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14606" y="4226952"/>
            <a:ext cx="754637" cy="7546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ge01d2e6947_0_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64649" y="4288542"/>
            <a:ext cx="727932" cy="7279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ge01d2e6947_0_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057361" y="4287343"/>
            <a:ext cx="810695" cy="7163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ge01d2e6947_0_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139268" y="2115205"/>
            <a:ext cx="935076" cy="935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ge01d2e6947_0_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04879" y="4301923"/>
            <a:ext cx="727932" cy="727932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ge01d2e6947_0_6"/>
          <p:cNvSpPr/>
          <p:nvPr/>
        </p:nvSpPr>
        <p:spPr>
          <a:xfrm>
            <a:off x="3130774" y="3053312"/>
            <a:ext cx="1050800" cy="4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r>
              <a:rPr lang="ko" altLang="en-US" sz="1867">
                <a:solidFill>
                  <a:schemeClr val="dk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sym typeface="Arial"/>
              </a:rPr>
              <a:t>이정은</a:t>
            </a:r>
            <a:endParaRPr sz="1867">
              <a:solidFill>
                <a:schemeClr val="dk1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  <a:sym typeface="Arial"/>
            </a:endParaRPr>
          </a:p>
        </p:txBody>
      </p:sp>
      <p:sp>
        <p:nvSpPr>
          <p:cNvPr id="298" name="Google Shape;298;ge01d2e6947_0_6"/>
          <p:cNvSpPr/>
          <p:nvPr/>
        </p:nvSpPr>
        <p:spPr>
          <a:xfrm>
            <a:off x="5619345" y="3039146"/>
            <a:ext cx="1050800" cy="4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r>
              <a:rPr lang="ko" altLang="en-US" sz="1867">
                <a:solidFill>
                  <a:schemeClr val="dk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sym typeface="Arial"/>
              </a:rPr>
              <a:t>양세빈</a:t>
            </a:r>
            <a:endParaRPr sz="1867">
              <a:solidFill>
                <a:schemeClr val="dk1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  <a:sym typeface="Arial"/>
            </a:endParaRPr>
          </a:p>
        </p:txBody>
      </p:sp>
      <p:sp>
        <p:nvSpPr>
          <p:cNvPr id="299" name="Google Shape;299;ge01d2e6947_0_6"/>
          <p:cNvSpPr/>
          <p:nvPr/>
        </p:nvSpPr>
        <p:spPr>
          <a:xfrm>
            <a:off x="8026843" y="3033046"/>
            <a:ext cx="1019600" cy="4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r>
              <a:rPr lang="ko" altLang="en-US" sz="1867">
                <a:solidFill>
                  <a:schemeClr val="dk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sym typeface="Arial"/>
              </a:rPr>
              <a:t>황승연</a:t>
            </a:r>
            <a:endParaRPr sz="1867">
              <a:solidFill>
                <a:schemeClr val="dk1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  <a:sym typeface="Arial"/>
            </a:endParaRPr>
          </a:p>
        </p:txBody>
      </p:sp>
      <p:pic>
        <p:nvPicPr>
          <p:cNvPr id="300" name="Google Shape;300;ge01d2e6947_0_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621155" y="2104068"/>
            <a:ext cx="935076" cy="935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ge01d2e6947_0_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022783" y="2078729"/>
            <a:ext cx="935076" cy="935076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ge01d2e6947_0_6"/>
          <p:cNvSpPr/>
          <p:nvPr/>
        </p:nvSpPr>
        <p:spPr>
          <a:xfrm>
            <a:off x="1559267" y="5133933"/>
            <a:ext cx="1019600" cy="4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r>
              <a:rPr lang="ko" altLang="en-US" sz="1867">
                <a:solidFill>
                  <a:schemeClr val="dk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sym typeface="Arial"/>
              </a:rPr>
              <a:t>송보미</a:t>
            </a:r>
            <a:endParaRPr sz="1867">
              <a:solidFill>
                <a:srgbClr val="000000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  <a:sym typeface="Arial"/>
            </a:endParaRPr>
          </a:p>
        </p:txBody>
      </p:sp>
      <p:sp>
        <p:nvSpPr>
          <p:cNvPr id="303" name="Google Shape;303;ge01d2e6947_0_6"/>
          <p:cNvSpPr/>
          <p:nvPr/>
        </p:nvSpPr>
        <p:spPr>
          <a:xfrm>
            <a:off x="4342599" y="5121100"/>
            <a:ext cx="1050800" cy="4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r>
              <a:rPr lang="ko" altLang="en-US" sz="1867">
                <a:solidFill>
                  <a:schemeClr val="dk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sym typeface="Arial"/>
              </a:rPr>
              <a:t>최문선</a:t>
            </a:r>
            <a:endParaRPr sz="1867">
              <a:solidFill>
                <a:srgbClr val="000000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  <a:sym typeface="Arial"/>
            </a:endParaRPr>
          </a:p>
        </p:txBody>
      </p:sp>
      <p:sp>
        <p:nvSpPr>
          <p:cNvPr id="304" name="Google Shape;304;ge01d2e6947_0_6"/>
          <p:cNvSpPr/>
          <p:nvPr/>
        </p:nvSpPr>
        <p:spPr>
          <a:xfrm>
            <a:off x="7043164" y="5119767"/>
            <a:ext cx="1050800" cy="4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r>
              <a:rPr lang="ko" altLang="en-US" sz="1867">
                <a:solidFill>
                  <a:schemeClr val="dk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sym typeface="Arial"/>
              </a:rPr>
              <a:t>박예진</a:t>
            </a:r>
            <a:endParaRPr sz="1867">
              <a:solidFill>
                <a:srgbClr val="000000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  <a:sym typeface="Arial"/>
            </a:endParaRPr>
          </a:p>
        </p:txBody>
      </p:sp>
      <p:sp>
        <p:nvSpPr>
          <p:cNvPr id="305" name="Google Shape;305;ge01d2e6947_0_6"/>
          <p:cNvSpPr/>
          <p:nvPr/>
        </p:nvSpPr>
        <p:spPr>
          <a:xfrm>
            <a:off x="9634736" y="5119767"/>
            <a:ext cx="1100400" cy="4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r>
              <a:rPr lang="ko" altLang="en-US" sz="1867">
                <a:solidFill>
                  <a:schemeClr val="dk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sym typeface="Arial"/>
              </a:rPr>
              <a:t>정재우</a:t>
            </a:r>
            <a:endParaRPr sz="1867">
              <a:solidFill>
                <a:srgbClr val="000000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  <a:sym typeface="Arial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75AE497-EEA0-4D6E-9919-467F83BB0BED}"/>
              </a:ext>
            </a:extLst>
          </p:cNvPr>
          <p:cNvSpPr txBox="1"/>
          <p:nvPr/>
        </p:nvSpPr>
        <p:spPr>
          <a:xfrm>
            <a:off x="271712" y="616579"/>
            <a:ext cx="200532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indent="0" algn="ctr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4000" b="1" dirty="0">
                <a:solidFill>
                  <a:srgbClr val="DB735B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Arial" panose="020B0604020202020204" pitchFamily="34" charset="0"/>
              </a:rPr>
              <a:t>조원</a:t>
            </a:r>
            <a:endParaRPr lang="ko-KR" altLang="ko-KR" sz="4000" b="1" dirty="0">
              <a:solidFill>
                <a:srgbClr val="DB735B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cs typeface="Arial" panose="020B0604020202020204" pitchFamily="34" charset="0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8B376AEE-B43E-46E8-912E-2B24D840B718}"/>
              </a:ext>
            </a:extLst>
          </p:cNvPr>
          <p:cNvGrpSpPr/>
          <p:nvPr/>
        </p:nvGrpSpPr>
        <p:grpSpPr>
          <a:xfrm>
            <a:off x="0" y="-2311"/>
            <a:ext cx="2405495" cy="1562170"/>
            <a:chOff x="0" y="-2311"/>
            <a:chExt cx="2405495" cy="1562170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68804204-DC9F-457C-8826-9289AF6C8DAF}"/>
                </a:ext>
              </a:extLst>
            </p:cNvPr>
            <p:cNvSpPr/>
            <p:nvPr/>
          </p:nvSpPr>
          <p:spPr>
            <a:xfrm rot="5400000">
              <a:off x="1053092" y="-1053091"/>
              <a:ext cx="299312" cy="2405495"/>
            </a:xfrm>
            <a:prstGeom prst="rect">
              <a:avLst/>
            </a:prstGeom>
            <a:solidFill>
              <a:srgbClr val="EEE1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4738C4AE-A27F-4470-97A1-FC2DB7B26111}"/>
                </a:ext>
              </a:extLst>
            </p:cNvPr>
            <p:cNvSpPr/>
            <p:nvPr/>
          </p:nvSpPr>
          <p:spPr>
            <a:xfrm rot="10800000">
              <a:off x="0" y="-2311"/>
              <a:ext cx="299312" cy="1562170"/>
            </a:xfrm>
            <a:prstGeom prst="rect">
              <a:avLst/>
            </a:prstGeom>
            <a:solidFill>
              <a:srgbClr val="EEE1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C4623C7B-509A-47F1-A214-6B538729EE33}"/>
              </a:ext>
            </a:extLst>
          </p:cNvPr>
          <p:cNvGrpSpPr/>
          <p:nvPr/>
        </p:nvGrpSpPr>
        <p:grpSpPr>
          <a:xfrm rot="10800000">
            <a:off x="9786505" y="5295830"/>
            <a:ext cx="2405495" cy="1562170"/>
            <a:chOff x="152400" y="150089"/>
            <a:chExt cx="2405495" cy="1562170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7EA93A23-ED4E-4140-A809-0B27D76F00C0}"/>
                </a:ext>
              </a:extLst>
            </p:cNvPr>
            <p:cNvSpPr/>
            <p:nvPr/>
          </p:nvSpPr>
          <p:spPr>
            <a:xfrm rot="5400000">
              <a:off x="1205492" y="-900691"/>
              <a:ext cx="299312" cy="2405495"/>
            </a:xfrm>
            <a:prstGeom prst="rect">
              <a:avLst/>
            </a:prstGeom>
            <a:solidFill>
              <a:srgbClr val="EEE1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E16C3B42-2DA5-4DAD-B0A6-1D7528E9E46B}"/>
                </a:ext>
              </a:extLst>
            </p:cNvPr>
            <p:cNvSpPr/>
            <p:nvPr/>
          </p:nvSpPr>
          <p:spPr>
            <a:xfrm rot="10800000">
              <a:off x="152400" y="150089"/>
              <a:ext cx="299312" cy="1562170"/>
            </a:xfrm>
            <a:prstGeom prst="rect">
              <a:avLst/>
            </a:prstGeom>
            <a:solidFill>
              <a:srgbClr val="EEE1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1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55C87E94-E52B-4D56-9B39-8A1CB23FE2DF}"/>
              </a:ext>
            </a:extLst>
          </p:cNvPr>
          <p:cNvSpPr/>
          <p:nvPr/>
        </p:nvSpPr>
        <p:spPr>
          <a:xfrm>
            <a:off x="1273625" y="1520775"/>
            <a:ext cx="9941222" cy="3816449"/>
          </a:xfrm>
          <a:custGeom>
            <a:avLst/>
            <a:gdLst>
              <a:gd name="connsiteX0" fmla="*/ 0 w 9941222"/>
              <a:gd name="connsiteY0" fmla="*/ 699517 h 3816449"/>
              <a:gd name="connsiteX1" fmla="*/ 699517 w 9941222"/>
              <a:gd name="connsiteY1" fmla="*/ 0 h 3816449"/>
              <a:gd name="connsiteX2" fmla="*/ 9241705 w 9941222"/>
              <a:gd name="connsiteY2" fmla="*/ 0 h 3816449"/>
              <a:gd name="connsiteX3" fmla="*/ 9941222 w 9941222"/>
              <a:gd name="connsiteY3" fmla="*/ 699517 h 3816449"/>
              <a:gd name="connsiteX4" fmla="*/ 9941222 w 9941222"/>
              <a:gd name="connsiteY4" fmla="*/ 3116932 h 3816449"/>
              <a:gd name="connsiteX5" fmla="*/ 9241705 w 9941222"/>
              <a:gd name="connsiteY5" fmla="*/ 3816449 h 3816449"/>
              <a:gd name="connsiteX6" fmla="*/ 699517 w 9941222"/>
              <a:gd name="connsiteY6" fmla="*/ 3816449 h 3816449"/>
              <a:gd name="connsiteX7" fmla="*/ 0 w 9941222"/>
              <a:gd name="connsiteY7" fmla="*/ 3116932 h 3816449"/>
              <a:gd name="connsiteX8" fmla="*/ 0 w 9941222"/>
              <a:gd name="connsiteY8" fmla="*/ 699517 h 3816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941222" h="3816449" fill="none" extrusionOk="0">
                <a:moveTo>
                  <a:pt x="0" y="699517"/>
                </a:moveTo>
                <a:cubicBezTo>
                  <a:pt x="1093" y="342782"/>
                  <a:pt x="344033" y="51774"/>
                  <a:pt x="699517" y="0"/>
                </a:cubicBezTo>
                <a:cubicBezTo>
                  <a:pt x="4250509" y="72427"/>
                  <a:pt x="7790481" y="61419"/>
                  <a:pt x="9241705" y="0"/>
                </a:cubicBezTo>
                <a:cubicBezTo>
                  <a:pt x="9617287" y="-74006"/>
                  <a:pt x="9871387" y="292061"/>
                  <a:pt x="9941222" y="699517"/>
                </a:cubicBezTo>
                <a:cubicBezTo>
                  <a:pt x="10042098" y="1833983"/>
                  <a:pt x="9833909" y="2060221"/>
                  <a:pt x="9941222" y="3116932"/>
                </a:cubicBezTo>
                <a:cubicBezTo>
                  <a:pt x="9943369" y="3492369"/>
                  <a:pt x="9609859" y="3796070"/>
                  <a:pt x="9241705" y="3816449"/>
                </a:cubicBezTo>
                <a:cubicBezTo>
                  <a:pt x="5490437" y="3846276"/>
                  <a:pt x="2587178" y="3737143"/>
                  <a:pt x="699517" y="3816449"/>
                </a:cubicBezTo>
                <a:cubicBezTo>
                  <a:pt x="333651" y="3814135"/>
                  <a:pt x="-6661" y="3504582"/>
                  <a:pt x="0" y="3116932"/>
                </a:cubicBezTo>
                <a:cubicBezTo>
                  <a:pt x="50037" y="2201058"/>
                  <a:pt x="770" y="1328240"/>
                  <a:pt x="0" y="699517"/>
                </a:cubicBezTo>
                <a:close/>
              </a:path>
              <a:path w="9941222" h="3816449" stroke="0" extrusionOk="0">
                <a:moveTo>
                  <a:pt x="0" y="699517"/>
                </a:moveTo>
                <a:cubicBezTo>
                  <a:pt x="15434" y="317391"/>
                  <a:pt x="323540" y="21576"/>
                  <a:pt x="699517" y="0"/>
                </a:cubicBezTo>
                <a:cubicBezTo>
                  <a:pt x="3116689" y="123000"/>
                  <a:pt x="7539680" y="-96860"/>
                  <a:pt x="9241705" y="0"/>
                </a:cubicBezTo>
                <a:cubicBezTo>
                  <a:pt x="9597999" y="-22894"/>
                  <a:pt x="9949753" y="295986"/>
                  <a:pt x="9941222" y="699517"/>
                </a:cubicBezTo>
                <a:cubicBezTo>
                  <a:pt x="9944395" y="1357919"/>
                  <a:pt x="10035489" y="2546604"/>
                  <a:pt x="9941222" y="3116932"/>
                </a:cubicBezTo>
                <a:cubicBezTo>
                  <a:pt x="9902857" y="3517164"/>
                  <a:pt x="9609728" y="3813452"/>
                  <a:pt x="9241705" y="3816449"/>
                </a:cubicBezTo>
                <a:cubicBezTo>
                  <a:pt x="6884244" y="3655742"/>
                  <a:pt x="3991616" y="3856116"/>
                  <a:pt x="699517" y="3816449"/>
                </a:cubicBezTo>
                <a:cubicBezTo>
                  <a:pt x="260501" y="3805809"/>
                  <a:pt x="-67777" y="3472560"/>
                  <a:pt x="0" y="3116932"/>
                </a:cubicBezTo>
                <a:cubicBezTo>
                  <a:pt x="32216" y="1925694"/>
                  <a:pt x="57206" y="1245410"/>
                  <a:pt x="0" y="699517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852854689">
                  <a:prstGeom prst="roundRect">
                    <a:avLst>
                      <a:gd name="adj" fmla="val 18329"/>
                    </a:avLst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A828D43C-83A7-46EE-B677-749D3AB03115}"/>
              </a:ext>
            </a:extLst>
          </p:cNvPr>
          <p:cNvGrpSpPr/>
          <p:nvPr/>
        </p:nvGrpSpPr>
        <p:grpSpPr>
          <a:xfrm flipH="1">
            <a:off x="1039599" y="974026"/>
            <a:ext cx="4294401" cy="3691435"/>
            <a:chOff x="-801582" y="938167"/>
            <a:chExt cx="4566452" cy="3691435"/>
          </a:xfrm>
        </p:grpSpPr>
        <p:sp>
          <p:nvSpPr>
            <p:cNvPr id="10" name="사다리꼴 9">
              <a:extLst>
                <a:ext uri="{FF2B5EF4-FFF2-40B4-BE49-F238E27FC236}">
                  <a16:creationId xmlns:a16="http://schemas.microsoft.com/office/drawing/2014/main" id="{83E243DA-CF21-495A-A3D7-63EC0F4562DF}"/>
                </a:ext>
              </a:extLst>
            </p:cNvPr>
            <p:cNvSpPr/>
            <p:nvPr/>
          </p:nvSpPr>
          <p:spPr>
            <a:xfrm rot="3448357">
              <a:off x="-364074" y="500659"/>
              <a:ext cx="3691435" cy="4566452"/>
            </a:xfrm>
            <a:prstGeom prst="trapezoid">
              <a:avLst>
                <a:gd name="adj" fmla="val 49059"/>
              </a:avLst>
            </a:prstGeom>
            <a:gradFill flip="none" rotWithShape="1">
              <a:gsLst>
                <a:gs pos="0">
                  <a:srgbClr val="FFF8E5">
                    <a:alpha val="0"/>
                  </a:srgbClr>
                </a:gs>
                <a:gs pos="100000">
                  <a:schemeClr val="accent4">
                    <a:lumMod val="60000"/>
                    <a:lumOff val="40000"/>
                  </a:schemeClr>
                </a:gs>
              </a:gsLst>
              <a:lin ang="13500000" scaled="1"/>
              <a:tileRect/>
            </a:gradFill>
            <a:ln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8ABA8431-4831-4401-8050-B12001098B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07301" y="1427904"/>
              <a:ext cx="1108717" cy="1108717"/>
            </a:xfrm>
            <a:prstGeom prst="rect">
              <a:avLst/>
            </a:prstGeom>
          </p:spPr>
        </p:pic>
      </p:grpSp>
      <p:sp>
        <p:nvSpPr>
          <p:cNvPr id="6" name="직사각형 5"/>
          <p:cNvSpPr/>
          <p:nvPr/>
        </p:nvSpPr>
        <p:spPr>
          <a:xfrm>
            <a:off x="2328863" y="2902873"/>
            <a:ext cx="7534274" cy="912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000" dirty="0">
                <a:solidFill>
                  <a:prstClr val="black">
                    <a:lumMod val="65000"/>
                    <a:lumOff val="35000"/>
                  </a:prst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3. </a:t>
            </a:r>
            <a:r>
              <a:rPr lang="ko-KR" altLang="en-US" sz="4000" dirty="0">
                <a:solidFill>
                  <a:prstClr val="black">
                    <a:lumMod val="65000"/>
                    <a:lumOff val="35000"/>
                  </a:prst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서비스 개발</a:t>
            </a:r>
            <a:endParaRPr lang="en-US" altLang="ko-KR" sz="4000" dirty="0">
              <a:solidFill>
                <a:prstClr val="black">
                  <a:lumMod val="65000"/>
                  <a:lumOff val="35000"/>
                </a:prst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909844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8"/>
          <p:cNvSpPr txBox="1"/>
          <p:nvPr/>
        </p:nvSpPr>
        <p:spPr>
          <a:xfrm>
            <a:off x="3844968" y="3117303"/>
            <a:ext cx="4489200" cy="5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2400"/>
            </a:pPr>
            <a:r>
              <a:rPr lang="en-US" altLang="ko" sz="3200" b="1" dirty="0">
                <a:solidFill>
                  <a:schemeClr val="lt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sym typeface="Arial"/>
              </a:rPr>
              <a:t>3. </a:t>
            </a:r>
            <a:r>
              <a:rPr lang="ko" altLang="en-US" sz="3200" b="1" dirty="0">
                <a:solidFill>
                  <a:schemeClr val="lt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sym typeface="Arial"/>
              </a:rPr>
              <a:t>수행 </a:t>
            </a:r>
            <a:r>
              <a:rPr lang="ko" altLang="en-US" sz="3200" b="1" dirty="0">
                <a:solidFill>
                  <a:schemeClr val="lt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과정</a:t>
            </a:r>
            <a:endParaRPr sz="3200" b="1" dirty="0">
              <a:solidFill>
                <a:schemeClr val="lt1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F8CD97-0C24-4500-B427-8E0128BAEBBA}"/>
              </a:ext>
            </a:extLst>
          </p:cNvPr>
          <p:cNvSpPr txBox="1"/>
          <p:nvPr/>
        </p:nvSpPr>
        <p:spPr>
          <a:xfrm>
            <a:off x="-1771736" y="513490"/>
            <a:ext cx="115916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3600" b="1" dirty="0">
                <a:solidFill>
                  <a:srgbClr val="DB735B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Arial" panose="020B0604020202020204" pitchFamily="34" charset="0"/>
                <a:sym typeface="Arial"/>
              </a:rPr>
              <a:t>얼굴 인식 모델 </a:t>
            </a:r>
            <a:r>
              <a:rPr lang="en-US" altLang="ko-KR" sz="3600" b="1" dirty="0">
                <a:solidFill>
                  <a:srgbClr val="DB735B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Arial" panose="020B0604020202020204" pitchFamily="34" charset="0"/>
                <a:sym typeface="Arial"/>
              </a:rPr>
              <a:t>-</a:t>
            </a:r>
            <a:r>
              <a:rPr lang="ko-KR" altLang="en-US" sz="3600" b="1" dirty="0">
                <a:solidFill>
                  <a:srgbClr val="DB735B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Arial" panose="020B0604020202020204" pitchFamily="34" charset="0"/>
                <a:sym typeface="Arial"/>
              </a:rPr>
              <a:t> </a:t>
            </a:r>
            <a:r>
              <a:rPr lang="en-US" altLang="ko-KR" sz="3200" b="1" dirty="0">
                <a:solidFill>
                  <a:srgbClr val="DB735B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Arial" panose="020B0604020202020204" pitchFamily="34" charset="0"/>
                <a:sym typeface="Arial"/>
              </a:rPr>
              <a:t>One Shot learning</a:t>
            </a:r>
            <a:endParaRPr lang="en-US" altLang="ko-KR" sz="3600" b="1" dirty="0">
              <a:solidFill>
                <a:srgbClr val="DB735B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cs typeface="Arial" panose="020B0604020202020204" pitchFamily="34" charset="0"/>
              <a:sym typeface="Arial"/>
            </a:endParaRPr>
          </a:p>
        </p:txBody>
      </p:sp>
      <p:sp>
        <p:nvSpPr>
          <p:cNvPr id="7" name="Google Shape;580;gdd2e669461_2_527">
            <a:extLst>
              <a:ext uri="{FF2B5EF4-FFF2-40B4-BE49-F238E27FC236}">
                <a16:creationId xmlns:a16="http://schemas.microsoft.com/office/drawing/2014/main" id="{407D3E5C-0BCE-404A-8F6A-BE1BF795BB6C}"/>
              </a:ext>
            </a:extLst>
          </p:cNvPr>
          <p:cNvSpPr txBox="1"/>
          <p:nvPr/>
        </p:nvSpPr>
        <p:spPr>
          <a:xfrm>
            <a:off x="24082" y="6471716"/>
            <a:ext cx="4000000" cy="637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lnSpc>
                <a:spcPct val="115000"/>
              </a:lnSpc>
              <a:spcAft>
                <a:spcPts val="1600"/>
              </a:spcAft>
              <a:buClr>
                <a:srgbClr val="000000"/>
              </a:buClr>
              <a:buSzPts val="1000"/>
            </a:pPr>
            <a:r>
              <a:rPr lang="en-US" altLang="ko" sz="1000" dirty="0">
                <a:solidFill>
                  <a:schemeClr val="dk1"/>
                </a:solidFill>
                <a:highlight>
                  <a:srgbClr val="FFFFFF"/>
                </a:highlight>
                <a:latin typeface="S-Core Dream 5 Medium" panose="020B0503030302020204" pitchFamily="34" charset="-127"/>
                <a:ea typeface="S-Core Dream 5 Medium" panose="020B0503030302020204" pitchFamily="34" charset="-127"/>
                <a:cs typeface="Arial"/>
                <a:sym typeface="Arial"/>
              </a:rPr>
              <a:t>Reference : </a:t>
            </a:r>
            <a:r>
              <a:rPr lang="ko" altLang="en-US" sz="1000" dirty="0">
                <a:solidFill>
                  <a:schemeClr val="dk1"/>
                </a:solidFill>
                <a:highlight>
                  <a:srgbClr val="FFFFFF"/>
                </a:highlight>
                <a:latin typeface="S-Core Dream 5 Medium" panose="020B0503030302020204" pitchFamily="34" charset="-127"/>
                <a:ea typeface="S-Core Dream 5 Medium" panose="020B0503030302020204" pitchFamily="34" charset="-127"/>
                <a:cs typeface="Arial"/>
                <a:sym typeface="Arial"/>
              </a:rPr>
              <a:t>신경망 교과서</a:t>
            </a:r>
            <a:r>
              <a:rPr lang="en-US" altLang="ko" sz="1000" dirty="0">
                <a:solidFill>
                  <a:schemeClr val="dk1"/>
                </a:solidFill>
                <a:highlight>
                  <a:srgbClr val="FFFFFF"/>
                </a:highlight>
                <a:latin typeface="S-Core Dream 5 Medium" panose="020B0503030302020204" pitchFamily="34" charset="-127"/>
                <a:ea typeface="S-Core Dream 5 Medium" panose="020B0503030302020204" pitchFamily="34" charset="-127"/>
                <a:cs typeface="Arial"/>
                <a:sym typeface="Arial"/>
              </a:rPr>
              <a:t>/</a:t>
            </a:r>
            <a:r>
              <a:rPr lang="ko" altLang="en-US" sz="1000" dirty="0">
                <a:solidFill>
                  <a:schemeClr val="dk1"/>
                </a:solidFill>
                <a:highlight>
                  <a:srgbClr val="FFFFFF"/>
                </a:highlight>
                <a:latin typeface="S-Core Dream 5 Medium" panose="020B0503030302020204" pitchFamily="34" charset="-127"/>
                <a:ea typeface="S-Core Dream 5 Medium" panose="020B0503030302020204" pitchFamily="34" charset="-127"/>
                <a:cs typeface="Arial"/>
                <a:sym typeface="Arial"/>
              </a:rPr>
              <a:t>길벗 출판사</a:t>
            </a:r>
            <a:endParaRPr sz="1100" dirty="0">
              <a:solidFill>
                <a:srgbClr val="000000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  <a:cs typeface="Arial"/>
              <a:sym typeface="Arial"/>
            </a:endParaRPr>
          </a:p>
        </p:txBody>
      </p:sp>
      <p:cxnSp>
        <p:nvCxnSpPr>
          <p:cNvPr id="8" name="Google Shape;581;gdd2e669461_2_527">
            <a:extLst>
              <a:ext uri="{FF2B5EF4-FFF2-40B4-BE49-F238E27FC236}">
                <a16:creationId xmlns:a16="http://schemas.microsoft.com/office/drawing/2014/main" id="{887605BF-C486-4F9E-96A7-96603B0308BF}"/>
              </a:ext>
            </a:extLst>
          </p:cNvPr>
          <p:cNvCxnSpPr/>
          <p:nvPr/>
        </p:nvCxnSpPr>
        <p:spPr>
          <a:xfrm>
            <a:off x="-49567" y="6488035"/>
            <a:ext cx="12278400" cy="0"/>
          </a:xfrm>
          <a:prstGeom prst="straightConnector1">
            <a:avLst/>
          </a:prstGeom>
          <a:noFill/>
          <a:ln w="12700" cap="flat" cmpd="sng">
            <a:solidFill>
              <a:srgbClr val="856F9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582;gdd2e669461_2_527">
            <a:extLst>
              <a:ext uri="{FF2B5EF4-FFF2-40B4-BE49-F238E27FC236}">
                <a16:creationId xmlns:a16="http://schemas.microsoft.com/office/drawing/2014/main" id="{F54019FD-189C-41E4-89C1-C062F1023D58}"/>
              </a:ext>
            </a:extLst>
          </p:cNvPr>
          <p:cNvSpPr txBox="1"/>
          <p:nvPr/>
        </p:nvSpPr>
        <p:spPr>
          <a:xfrm>
            <a:off x="884400" y="5713431"/>
            <a:ext cx="10423200" cy="553958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143995">
              <a:lnSpc>
                <a:spcPct val="115000"/>
              </a:lnSpc>
              <a:buClr>
                <a:srgbClr val="000000"/>
              </a:buClr>
              <a:buSzPts val="1400"/>
            </a:pPr>
            <a:r>
              <a:rPr lang="ko-KR" altLang="en-US" sz="16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두 장의 사진을 보고 동일인인지 구별하는 모델 </a:t>
            </a:r>
            <a:endParaRPr sz="1400" dirty="0">
              <a:solidFill>
                <a:srgbClr val="000000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  <a:cs typeface="Arial"/>
              <a:sym typeface="Arial"/>
            </a:endParaRPr>
          </a:p>
        </p:txBody>
      </p:sp>
      <p:sp>
        <p:nvSpPr>
          <p:cNvPr id="11" name="Google Shape;584;gdd2e669461_2_527">
            <a:extLst>
              <a:ext uri="{FF2B5EF4-FFF2-40B4-BE49-F238E27FC236}">
                <a16:creationId xmlns:a16="http://schemas.microsoft.com/office/drawing/2014/main" id="{D247C1D8-DF93-45E8-9780-EB0C71CAA99C}"/>
              </a:ext>
            </a:extLst>
          </p:cNvPr>
          <p:cNvSpPr txBox="1"/>
          <p:nvPr/>
        </p:nvSpPr>
        <p:spPr>
          <a:xfrm>
            <a:off x="1068700" y="1366946"/>
            <a:ext cx="2000400" cy="55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buClr>
                <a:srgbClr val="000000"/>
              </a:buClr>
              <a:buSzPts val="1500"/>
            </a:pPr>
            <a:r>
              <a:rPr lang="ko" altLang="en-US" sz="2000" dirty="0">
                <a:solidFill>
                  <a:schemeClr val="dk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Arial"/>
                <a:sym typeface="Arial"/>
              </a:rPr>
              <a:t>서비스 컨셉</a:t>
            </a:r>
            <a:endParaRPr sz="1867" dirty="0">
              <a:solidFill>
                <a:schemeClr val="dk1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  <a:cs typeface="Arial"/>
              <a:sym typeface="Arial"/>
            </a:endParaRPr>
          </a:p>
        </p:txBody>
      </p:sp>
      <p:sp>
        <p:nvSpPr>
          <p:cNvPr id="12" name="Google Shape;585;gdd2e669461_2_527">
            <a:extLst>
              <a:ext uri="{FF2B5EF4-FFF2-40B4-BE49-F238E27FC236}">
                <a16:creationId xmlns:a16="http://schemas.microsoft.com/office/drawing/2014/main" id="{BF5339B3-7D16-4A86-BF7E-371AAC2E1662}"/>
              </a:ext>
            </a:extLst>
          </p:cNvPr>
          <p:cNvSpPr txBox="1"/>
          <p:nvPr/>
        </p:nvSpPr>
        <p:spPr>
          <a:xfrm>
            <a:off x="888900" y="1844198"/>
            <a:ext cx="10423200" cy="492402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txBody>
          <a:bodyPr spcFirstLastPara="1" wrap="square" lIns="0" tIns="121900" rIns="121900" bIns="121900" anchor="t" anchorCtr="0">
            <a:spAutoFit/>
          </a:bodyPr>
          <a:lstStyle/>
          <a:p>
            <a:pPr marL="321589">
              <a:buClr>
                <a:srgbClr val="000000"/>
              </a:buClr>
              <a:buSzPts val="1400"/>
            </a:pPr>
            <a:r>
              <a:rPr lang="ko" altLang="en-US" sz="1600" dirty="0">
                <a:solidFill>
                  <a:schemeClr val="dk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Arial"/>
                <a:sym typeface="Arial"/>
              </a:rPr>
              <a:t>개인의 생활 안전을 위</a:t>
            </a:r>
            <a:r>
              <a:rPr lang="ko-KR" altLang="en-US" sz="1600" dirty="0">
                <a:solidFill>
                  <a:schemeClr val="dk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Arial"/>
                <a:sym typeface="Arial"/>
              </a:rPr>
              <a:t>해</a:t>
            </a:r>
            <a:r>
              <a:rPr lang="ko" altLang="en-US" sz="1600" dirty="0">
                <a:solidFill>
                  <a:schemeClr val="dk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Arial"/>
                <a:sym typeface="Arial"/>
              </a:rPr>
              <a:t> 등록된 </a:t>
            </a:r>
            <a:r>
              <a:rPr lang="ko" altLang="en-US" sz="1600" dirty="0">
                <a:solidFill>
                  <a:schemeClr val="accent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Arial"/>
                <a:sym typeface="Arial"/>
              </a:rPr>
              <a:t>사용자</a:t>
            </a:r>
            <a:r>
              <a:rPr lang="ko" altLang="en-US" sz="1600" dirty="0">
                <a:solidFill>
                  <a:schemeClr val="dk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Arial"/>
                <a:sym typeface="Arial"/>
              </a:rPr>
              <a:t>와 </a:t>
            </a:r>
            <a:r>
              <a:rPr lang="ko" altLang="en-US" sz="1600" dirty="0">
                <a:solidFill>
                  <a:srgbClr val="C00000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Arial"/>
                <a:sym typeface="Arial"/>
              </a:rPr>
              <a:t>외부인</a:t>
            </a:r>
            <a:r>
              <a:rPr lang="ko" altLang="en-US" sz="1600" dirty="0">
                <a:solidFill>
                  <a:schemeClr val="dk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Arial"/>
                <a:sym typeface="Arial"/>
              </a:rPr>
              <a:t>을 구분하고 식별할 수 있는 서비스</a:t>
            </a:r>
            <a:endParaRPr sz="1600" dirty="0">
              <a:solidFill>
                <a:srgbClr val="000000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  <a:cs typeface="Arial"/>
              <a:sym typeface="Arial"/>
            </a:endParaRPr>
          </a:p>
        </p:txBody>
      </p:sp>
      <p:sp>
        <p:nvSpPr>
          <p:cNvPr id="14" name="Google Shape;587;gdd2e669461_2_527">
            <a:extLst>
              <a:ext uri="{FF2B5EF4-FFF2-40B4-BE49-F238E27FC236}">
                <a16:creationId xmlns:a16="http://schemas.microsoft.com/office/drawing/2014/main" id="{2EA88FD9-9447-44E9-A46C-F871C689C567}"/>
              </a:ext>
            </a:extLst>
          </p:cNvPr>
          <p:cNvSpPr txBox="1"/>
          <p:nvPr/>
        </p:nvSpPr>
        <p:spPr>
          <a:xfrm>
            <a:off x="1043730" y="2486357"/>
            <a:ext cx="4999600" cy="55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buClr>
                <a:srgbClr val="000000"/>
              </a:buClr>
              <a:buSzPts val="1500"/>
            </a:pPr>
            <a:r>
              <a:rPr lang="ko" altLang="en-US" sz="2000" dirty="0">
                <a:solidFill>
                  <a:schemeClr val="dk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Arial"/>
                <a:sym typeface="Arial"/>
              </a:rPr>
              <a:t>서비스 컨셉에 따른 기존 분류 모델의 한계</a:t>
            </a:r>
            <a:endParaRPr sz="1867" dirty="0">
              <a:solidFill>
                <a:schemeClr val="dk1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  <a:cs typeface="Arial"/>
              <a:sym typeface="Arial"/>
            </a:endParaRPr>
          </a:p>
        </p:txBody>
      </p:sp>
      <p:sp>
        <p:nvSpPr>
          <p:cNvPr id="16" name="Google Shape;589;gdd2e669461_2_527">
            <a:extLst>
              <a:ext uri="{FF2B5EF4-FFF2-40B4-BE49-F238E27FC236}">
                <a16:creationId xmlns:a16="http://schemas.microsoft.com/office/drawing/2014/main" id="{A289C355-1663-4FF3-B9EC-18E0F2CFC3C8}"/>
              </a:ext>
            </a:extLst>
          </p:cNvPr>
          <p:cNvSpPr txBox="1"/>
          <p:nvPr/>
        </p:nvSpPr>
        <p:spPr>
          <a:xfrm>
            <a:off x="1042778" y="5223944"/>
            <a:ext cx="2976400" cy="55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buClr>
                <a:srgbClr val="000000"/>
              </a:buClr>
              <a:buSzPts val="1500"/>
            </a:pPr>
            <a:r>
              <a:rPr lang="en-US" altLang="ko" sz="2000">
                <a:solidFill>
                  <a:schemeClr val="dk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Arial"/>
                <a:sym typeface="Arial"/>
              </a:rPr>
              <a:t>One-Shot-Learning</a:t>
            </a:r>
            <a:endParaRPr sz="1867">
              <a:solidFill>
                <a:schemeClr val="dk1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  <a:cs typeface="Arial"/>
              <a:sym typeface="Arial"/>
            </a:endParaRPr>
          </a:p>
        </p:txBody>
      </p:sp>
      <p:sp>
        <p:nvSpPr>
          <p:cNvPr id="17" name="Google Shape;590;gdd2e669461_2_527">
            <a:extLst>
              <a:ext uri="{FF2B5EF4-FFF2-40B4-BE49-F238E27FC236}">
                <a16:creationId xmlns:a16="http://schemas.microsoft.com/office/drawing/2014/main" id="{64224677-3C39-445E-A3FF-87AC7043EBB3}"/>
              </a:ext>
            </a:extLst>
          </p:cNvPr>
          <p:cNvSpPr txBox="1"/>
          <p:nvPr/>
        </p:nvSpPr>
        <p:spPr>
          <a:xfrm>
            <a:off x="884400" y="2966915"/>
            <a:ext cx="10423200" cy="2215951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txBody>
          <a:bodyPr spcFirstLastPara="1" wrap="square" lIns="0" tIns="121900" rIns="121900" bIns="121900" anchor="t" anchorCtr="0">
            <a:spAutoFit/>
          </a:bodyPr>
          <a:lstStyle/>
          <a:p>
            <a:pPr marL="702580" indent="-380990">
              <a:lnSpc>
                <a:spcPct val="200000"/>
              </a:lnSpc>
              <a:buClr>
                <a:srgbClr val="000000"/>
              </a:buClr>
              <a:buSzPts val="1400"/>
              <a:buFont typeface="Arial"/>
              <a:buChar char="•"/>
            </a:pPr>
            <a:r>
              <a:rPr lang="ko-KR" altLang="en-US" sz="1600" dirty="0">
                <a:solidFill>
                  <a:schemeClr val="dk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Arial"/>
                <a:sym typeface="Arial"/>
              </a:rPr>
              <a:t>모델 학습에 활용하지 못한 사람을 구분해야하는 상황 발생 시 오판할 가능성이 높음</a:t>
            </a:r>
          </a:p>
          <a:p>
            <a:pPr marL="702580" indent="-380990">
              <a:lnSpc>
                <a:spcPct val="200000"/>
              </a:lnSpc>
              <a:buClr>
                <a:srgbClr val="000000"/>
              </a:buClr>
              <a:buSzPts val="1400"/>
              <a:buFont typeface="Arial"/>
              <a:buChar char="•"/>
            </a:pPr>
            <a:r>
              <a:rPr lang="ko-KR" altLang="en-US" sz="1600" dirty="0">
                <a:solidFill>
                  <a:schemeClr val="dk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Arial"/>
                <a:sym typeface="Arial"/>
              </a:rPr>
              <a:t>여러 외부인 등장에 대비하여  최대한 많은 사람 </a:t>
            </a:r>
            <a:r>
              <a:rPr lang="en" altLang="ko" sz="1600" dirty="0">
                <a:solidFill>
                  <a:schemeClr val="dk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Arial"/>
                <a:sym typeface="Arial"/>
              </a:rPr>
              <a:t>Class</a:t>
            </a:r>
            <a:r>
              <a:rPr lang="ko-KR" altLang="en-US" sz="1600" dirty="0">
                <a:solidFill>
                  <a:schemeClr val="dk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Arial"/>
                <a:sym typeface="Arial"/>
              </a:rPr>
              <a:t>에 대하여 학습을 진행해야 함</a:t>
            </a:r>
          </a:p>
          <a:p>
            <a:pPr marL="702580" indent="-380990">
              <a:lnSpc>
                <a:spcPct val="200000"/>
              </a:lnSpc>
              <a:buClr>
                <a:srgbClr val="000000"/>
              </a:buClr>
              <a:buSzPts val="1400"/>
              <a:buFont typeface="Arial"/>
              <a:buChar char="•"/>
            </a:pPr>
            <a:r>
              <a:rPr lang="en" altLang="ko" sz="1600" dirty="0">
                <a:solidFill>
                  <a:schemeClr val="dk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Arial"/>
                <a:sym typeface="Arial"/>
              </a:rPr>
              <a:t>Class </a:t>
            </a:r>
            <a:r>
              <a:rPr lang="ko-KR" altLang="en-US" sz="1600" dirty="0">
                <a:solidFill>
                  <a:schemeClr val="dk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Arial"/>
                <a:sym typeface="Arial"/>
              </a:rPr>
              <a:t>별로 충분한 데이터가 필요</a:t>
            </a:r>
          </a:p>
          <a:p>
            <a:pPr marL="702580" indent="-380990">
              <a:lnSpc>
                <a:spcPct val="200000"/>
              </a:lnSpc>
              <a:buClr>
                <a:srgbClr val="000000"/>
              </a:buClr>
              <a:buSzPts val="1400"/>
              <a:buFont typeface="Arial"/>
              <a:buChar char="•"/>
            </a:pPr>
            <a:r>
              <a:rPr lang="en" altLang="ko" sz="1600" dirty="0">
                <a:solidFill>
                  <a:srgbClr val="292929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Arial"/>
                <a:sym typeface="Arial"/>
              </a:rPr>
              <a:t>N </a:t>
            </a:r>
            <a:r>
              <a:rPr lang="ko-KR" altLang="en-US" sz="1600" dirty="0">
                <a:solidFill>
                  <a:srgbClr val="292929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Arial"/>
                <a:sym typeface="Arial"/>
              </a:rPr>
              <a:t>명의 사람을 분류하는 모델에 </a:t>
            </a:r>
            <a:r>
              <a:rPr lang="en" altLang="ko" sz="1600" dirty="0">
                <a:solidFill>
                  <a:srgbClr val="292929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Arial"/>
                <a:sym typeface="Arial"/>
              </a:rPr>
              <a:t>N+1 </a:t>
            </a:r>
            <a:r>
              <a:rPr lang="ko-KR" altLang="en-US" sz="1600" dirty="0">
                <a:solidFill>
                  <a:srgbClr val="292929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Arial"/>
                <a:sym typeface="Arial"/>
              </a:rPr>
              <a:t>번째 사람이 추가될 경우</a:t>
            </a:r>
            <a:r>
              <a:rPr lang="en-US" altLang="ko-KR" sz="1600" dirty="0">
                <a:solidFill>
                  <a:srgbClr val="292929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Arial"/>
                <a:sym typeface="Arial"/>
              </a:rPr>
              <a:t>,</a:t>
            </a:r>
            <a:r>
              <a:rPr lang="ko-KR" altLang="en-US" sz="1600" dirty="0">
                <a:solidFill>
                  <a:srgbClr val="292929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Arial"/>
                <a:sym typeface="Arial"/>
              </a:rPr>
              <a:t> 모델을 새로 학습해야 함</a:t>
            </a:r>
            <a:endParaRPr lang="ko-KR" altLang="en-US" sz="1600" dirty="0">
              <a:solidFill>
                <a:srgbClr val="000000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  <a:cs typeface="Arial"/>
              <a:sym typeface="Arial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87F23F4F-10B7-4AFB-B636-A587BB057234}"/>
              </a:ext>
            </a:extLst>
          </p:cNvPr>
          <p:cNvGrpSpPr/>
          <p:nvPr/>
        </p:nvGrpSpPr>
        <p:grpSpPr>
          <a:xfrm>
            <a:off x="0" y="-2311"/>
            <a:ext cx="2405495" cy="1562170"/>
            <a:chOff x="0" y="-2311"/>
            <a:chExt cx="2405495" cy="1562170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A07D29F8-3E42-4770-996C-90DCFD507983}"/>
                </a:ext>
              </a:extLst>
            </p:cNvPr>
            <p:cNvSpPr/>
            <p:nvPr/>
          </p:nvSpPr>
          <p:spPr>
            <a:xfrm rot="5400000">
              <a:off x="1053092" y="-1053091"/>
              <a:ext cx="299312" cy="2405495"/>
            </a:xfrm>
            <a:prstGeom prst="rect">
              <a:avLst/>
            </a:prstGeom>
            <a:solidFill>
              <a:srgbClr val="EEE1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91B3CFD7-0ECD-4080-AB02-86052AA7A32A}"/>
                </a:ext>
              </a:extLst>
            </p:cNvPr>
            <p:cNvSpPr/>
            <p:nvPr/>
          </p:nvSpPr>
          <p:spPr>
            <a:xfrm rot="10800000">
              <a:off x="0" y="-2311"/>
              <a:ext cx="299312" cy="1562170"/>
            </a:xfrm>
            <a:prstGeom prst="rect">
              <a:avLst/>
            </a:prstGeom>
            <a:solidFill>
              <a:srgbClr val="EEE1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812E5A18-B35D-44AB-A6EC-E613E7950D18}"/>
              </a:ext>
            </a:extLst>
          </p:cNvPr>
          <p:cNvGrpSpPr/>
          <p:nvPr/>
        </p:nvGrpSpPr>
        <p:grpSpPr>
          <a:xfrm rot="10800000">
            <a:off x="9786505" y="5295830"/>
            <a:ext cx="2405495" cy="1562170"/>
            <a:chOff x="152400" y="150089"/>
            <a:chExt cx="2405495" cy="1562170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3DBCA628-D75B-4872-AA74-D0F923533785}"/>
                </a:ext>
              </a:extLst>
            </p:cNvPr>
            <p:cNvSpPr/>
            <p:nvPr/>
          </p:nvSpPr>
          <p:spPr>
            <a:xfrm rot="5400000">
              <a:off x="1205492" y="-900691"/>
              <a:ext cx="299312" cy="2405495"/>
            </a:xfrm>
            <a:prstGeom prst="rect">
              <a:avLst/>
            </a:prstGeom>
            <a:solidFill>
              <a:srgbClr val="EEE1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EB2D26B9-BB1C-44B5-86EE-AC5D5CF9C483}"/>
                </a:ext>
              </a:extLst>
            </p:cNvPr>
            <p:cNvSpPr/>
            <p:nvPr/>
          </p:nvSpPr>
          <p:spPr>
            <a:xfrm rot="10800000">
              <a:off x="152400" y="150089"/>
              <a:ext cx="299312" cy="1562170"/>
            </a:xfrm>
            <a:prstGeom prst="rect">
              <a:avLst/>
            </a:prstGeom>
            <a:solidFill>
              <a:srgbClr val="EEE1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EB579A1-DBB4-6C45-A92E-AE046D20CB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3342" y="2368292"/>
            <a:ext cx="8059965" cy="3885916"/>
          </a:xfrm>
          <a:prstGeom prst="rect">
            <a:avLst/>
          </a:prstGeom>
        </p:spPr>
      </p:pic>
      <p:sp>
        <p:nvSpPr>
          <p:cNvPr id="598" name="Google Shape;598;gdd2e669461_2_542"/>
          <p:cNvSpPr txBox="1"/>
          <p:nvPr/>
        </p:nvSpPr>
        <p:spPr>
          <a:xfrm>
            <a:off x="67627" y="6460830"/>
            <a:ext cx="8427600" cy="687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lnSpc>
                <a:spcPct val="115000"/>
              </a:lnSpc>
              <a:spcAft>
                <a:spcPts val="1600"/>
              </a:spcAft>
              <a:buClr>
                <a:srgbClr val="000000"/>
              </a:buClr>
              <a:buSzPts val="1000"/>
            </a:pPr>
            <a:r>
              <a:rPr lang="en-US" altLang="ko" sz="1333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Reference : </a:t>
            </a:r>
            <a:r>
              <a:rPr lang="en-US" altLang="ko" sz="1333">
                <a:solidFill>
                  <a:schemeClr val="dk1"/>
                </a:solidFill>
                <a:highlight>
                  <a:srgbClr val="FFFFFF"/>
                </a:highlight>
                <a:uFill>
                  <a:noFill/>
                </a:uFill>
                <a:latin typeface="Georgia"/>
                <a:ea typeface="Georgia"/>
                <a:cs typeface="Georgia"/>
                <a:sym typeface="Georgia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Siamese Neural Networks for One-shot Image Recognition</a:t>
            </a:r>
            <a:endParaRPr sz="1333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99" name="Google Shape;599;gdd2e669461_2_542"/>
          <p:cNvCxnSpPr/>
          <p:nvPr/>
        </p:nvCxnSpPr>
        <p:spPr>
          <a:xfrm>
            <a:off x="-29248" y="6460830"/>
            <a:ext cx="12278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" name="Google Shape;443;p49">
            <a:extLst>
              <a:ext uri="{FF2B5EF4-FFF2-40B4-BE49-F238E27FC236}">
                <a16:creationId xmlns:a16="http://schemas.microsoft.com/office/drawing/2014/main" id="{B830B7D5-9B16-5B41-9F68-732ED65E67C0}"/>
              </a:ext>
            </a:extLst>
          </p:cNvPr>
          <p:cNvSpPr txBox="1"/>
          <p:nvPr/>
        </p:nvSpPr>
        <p:spPr>
          <a:xfrm>
            <a:off x="2534994" y="1647117"/>
            <a:ext cx="2105021" cy="55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>
              <a:buClr>
                <a:srgbClr val="000000"/>
              </a:buClr>
              <a:buSzPts val="1400"/>
            </a:pPr>
            <a:r>
              <a:rPr lang="en-US" sz="2000" b="1" dirty="0">
                <a:solidFill>
                  <a:srgbClr val="000000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Arial"/>
                <a:sym typeface="Arial"/>
              </a:rPr>
              <a:t>Same : label 1</a:t>
            </a:r>
            <a:endParaRPr sz="2000" b="1" dirty="0">
              <a:solidFill>
                <a:srgbClr val="000000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  <a:cs typeface="Arial"/>
              <a:sym typeface="Arial"/>
            </a:endParaRPr>
          </a:p>
        </p:txBody>
      </p:sp>
      <p:sp>
        <p:nvSpPr>
          <p:cNvPr id="17" name="Google Shape;443;p49">
            <a:extLst>
              <a:ext uri="{FF2B5EF4-FFF2-40B4-BE49-F238E27FC236}">
                <a16:creationId xmlns:a16="http://schemas.microsoft.com/office/drawing/2014/main" id="{95F13B46-310B-0F4A-89C2-A2D822695656}"/>
              </a:ext>
            </a:extLst>
          </p:cNvPr>
          <p:cNvSpPr txBox="1"/>
          <p:nvPr/>
        </p:nvSpPr>
        <p:spPr>
          <a:xfrm>
            <a:off x="7417757" y="1647117"/>
            <a:ext cx="1886000" cy="55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>
              <a:buClr>
                <a:srgbClr val="000000"/>
              </a:buClr>
              <a:buSzPts val="1400"/>
            </a:pPr>
            <a:r>
              <a:rPr lang="en-US" sz="2000" b="1" dirty="0">
                <a:solidFill>
                  <a:srgbClr val="000000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Arial"/>
                <a:sym typeface="Arial"/>
              </a:rPr>
              <a:t>diff : label 0</a:t>
            </a:r>
            <a:endParaRPr sz="2000" b="1" dirty="0">
              <a:solidFill>
                <a:srgbClr val="000000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  <a:cs typeface="Arial"/>
              <a:sym typeface="Arial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8F22FB32-39F0-4946-8CAF-01ED7B11E2C0}"/>
              </a:ext>
            </a:extLst>
          </p:cNvPr>
          <p:cNvGrpSpPr/>
          <p:nvPr/>
        </p:nvGrpSpPr>
        <p:grpSpPr>
          <a:xfrm rot="10800000">
            <a:off x="9786505" y="5295830"/>
            <a:ext cx="2405495" cy="1562170"/>
            <a:chOff x="152400" y="150089"/>
            <a:chExt cx="2405495" cy="1562170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C3000FD5-42B3-4FD6-B45D-E1D45922BAF5}"/>
                </a:ext>
              </a:extLst>
            </p:cNvPr>
            <p:cNvSpPr/>
            <p:nvPr/>
          </p:nvSpPr>
          <p:spPr>
            <a:xfrm rot="5400000">
              <a:off x="1205492" y="-900691"/>
              <a:ext cx="299312" cy="2405495"/>
            </a:xfrm>
            <a:prstGeom prst="rect">
              <a:avLst/>
            </a:prstGeom>
            <a:solidFill>
              <a:srgbClr val="EEE1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F4B2747-8249-4A43-8A2F-B6ECD4F05D7E}"/>
                </a:ext>
              </a:extLst>
            </p:cNvPr>
            <p:cNvSpPr/>
            <p:nvPr/>
          </p:nvSpPr>
          <p:spPr>
            <a:xfrm rot="10800000">
              <a:off x="152400" y="150089"/>
              <a:ext cx="299312" cy="1562170"/>
            </a:xfrm>
            <a:prstGeom prst="rect">
              <a:avLst/>
            </a:prstGeom>
            <a:solidFill>
              <a:srgbClr val="EEE1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CB3FA23F-BE52-42FE-9790-F583A5A870D9}"/>
              </a:ext>
            </a:extLst>
          </p:cNvPr>
          <p:cNvGrpSpPr/>
          <p:nvPr/>
        </p:nvGrpSpPr>
        <p:grpSpPr>
          <a:xfrm>
            <a:off x="0" y="-2311"/>
            <a:ext cx="2405495" cy="1562170"/>
            <a:chOff x="0" y="-2311"/>
            <a:chExt cx="2405495" cy="1562170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FB9B882A-E422-4D0C-A997-62B94F059673}"/>
                </a:ext>
              </a:extLst>
            </p:cNvPr>
            <p:cNvSpPr/>
            <p:nvPr/>
          </p:nvSpPr>
          <p:spPr>
            <a:xfrm rot="5400000">
              <a:off x="1053092" y="-1053091"/>
              <a:ext cx="299312" cy="2405495"/>
            </a:xfrm>
            <a:prstGeom prst="rect">
              <a:avLst/>
            </a:prstGeom>
            <a:solidFill>
              <a:srgbClr val="EEE1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48388406-3EAE-49E5-835C-17082275656D}"/>
                </a:ext>
              </a:extLst>
            </p:cNvPr>
            <p:cNvSpPr/>
            <p:nvPr/>
          </p:nvSpPr>
          <p:spPr>
            <a:xfrm rot="10800000">
              <a:off x="0" y="-2311"/>
              <a:ext cx="299312" cy="1562170"/>
            </a:xfrm>
            <a:prstGeom prst="rect">
              <a:avLst/>
            </a:prstGeom>
            <a:solidFill>
              <a:srgbClr val="EEE1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73B599BD-327C-4129-9122-87ADDED3C561}"/>
              </a:ext>
            </a:extLst>
          </p:cNvPr>
          <p:cNvSpPr txBox="1"/>
          <p:nvPr/>
        </p:nvSpPr>
        <p:spPr>
          <a:xfrm>
            <a:off x="463923" y="576663"/>
            <a:ext cx="679684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3600" b="1" dirty="0">
                <a:solidFill>
                  <a:srgbClr val="DB735B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Arial" panose="020B0604020202020204" pitchFamily="34" charset="0"/>
                <a:sym typeface="Arial"/>
              </a:rPr>
              <a:t>One Shot learning</a:t>
            </a:r>
            <a:r>
              <a:rPr lang="ko-KR" altLang="en-US" sz="3600" b="1" dirty="0">
                <a:solidFill>
                  <a:srgbClr val="DB735B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Arial" panose="020B0604020202020204" pitchFamily="34" charset="0"/>
                <a:sym typeface="Arial"/>
              </a:rPr>
              <a:t> </a:t>
            </a:r>
            <a:r>
              <a:rPr lang="en-US" altLang="ko-KR" sz="3600" b="1" dirty="0">
                <a:solidFill>
                  <a:srgbClr val="DB735B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Arial" panose="020B0604020202020204" pitchFamily="34" charset="0"/>
                <a:sym typeface="Arial"/>
              </a:rPr>
              <a:t>-</a:t>
            </a:r>
            <a:r>
              <a:rPr lang="ko-KR" altLang="en-US" sz="3600" b="1" dirty="0">
                <a:solidFill>
                  <a:srgbClr val="DB735B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Arial" panose="020B0604020202020204" pitchFamily="34" charset="0"/>
                <a:sym typeface="Arial"/>
              </a:rPr>
              <a:t> </a:t>
            </a:r>
            <a:r>
              <a:rPr lang="en-US" altLang="ko-KR" sz="3600" b="1" dirty="0">
                <a:solidFill>
                  <a:srgbClr val="DB735B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Arial" panose="020B0604020202020204" pitchFamily="34" charset="0"/>
                <a:sym typeface="Arial"/>
              </a:rPr>
              <a:t>Training</a:t>
            </a:r>
            <a:endParaRPr lang="ko-KR" altLang="en-US" sz="3600" b="1" dirty="0">
              <a:solidFill>
                <a:srgbClr val="DB735B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99" name="Google Shape;599;gdd2e669461_2_542"/>
          <p:cNvCxnSpPr/>
          <p:nvPr/>
        </p:nvCxnSpPr>
        <p:spPr>
          <a:xfrm>
            <a:off x="-29248" y="6460830"/>
            <a:ext cx="12278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8F22FB32-39F0-4946-8CAF-01ED7B11E2C0}"/>
              </a:ext>
            </a:extLst>
          </p:cNvPr>
          <p:cNvGrpSpPr/>
          <p:nvPr/>
        </p:nvGrpSpPr>
        <p:grpSpPr>
          <a:xfrm rot="10800000">
            <a:off x="9786505" y="5295830"/>
            <a:ext cx="2405495" cy="1562170"/>
            <a:chOff x="152400" y="150089"/>
            <a:chExt cx="2405495" cy="1562170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C3000FD5-42B3-4FD6-B45D-E1D45922BAF5}"/>
                </a:ext>
              </a:extLst>
            </p:cNvPr>
            <p:cNvSpPr/>
            <p:nvPr/>
          </p:nvSpPr>
          <p:spPr>
            <a:xfrm rot="5400000">
              <a:off x="1205492" y="-900691"/>
              <a:ext cx="299312" cy="2405495"/>
            </a:xfrm>
            <a:prstGeom prst="rect">
              <a:avLst/>
            </a:prstGeom>
            <a:solidFill>
              <a:srgbClr val="EEE1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F4B2747-8249-4A43-8A2F-B6ECD4F05D7E}"/>
                </a:ext>
              </a:extLst>
            </p:cNvPr>
            <p:cNvSpPr/>
            <p:nvPr/>
          </p:nvSpPr>
          <p:spPr>
            <a:xfrm rot="10800000">
              <a:off x="152400" y="150089"/>
              <a:ext cx="299312" cy="1562170"/>
            </a:xfrm>
            <a:prstGeom prst="rect">
              <a:avLst/>
            </a:prstGeom>
            <a:solidFill>
              <a:srgbClr val="EEE1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CB3FA23F-BE52-42FE-9790-F583A5A870D9}"/>
              </a:ext>
            </a:extLst>
          </p:cNvPr>
          <p:cNvGrpSpPr/>
          <p:nvPr/>
        </p:nvGrpSpPr>
        <p:grpSpPr>
          <a:xfrm>
            <a:off x="0" y="-2311"/>
            <a:ext cx="2405495" cy="1562170"/>
            <a:chOff x="0" y="-2311"/>
            <a:chExt cx="2405495" cy="1562170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FB9B882A-E422-4D0C-A997-62B94F059673}"/>
                </a:ext>
              </a:extLst>
            </p:cNvPr>
            <p:cNvSpPr/>
            <p:nvPr/>
          </p:nvSpPr>
          <p:spPr>
            <a:xfrm rot="5400000">
              <a:off x="1053092" y="-1053091"/>
              <a:ext cx="299312" cy="2405495"/>
            </a:xfrm>
            <a:prstGeom prst="rect">
              <a:avLst/>
            </a:prstGeom>
            <a:solidFill>
              <a:srgbClr val="EEE1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48388406-3EAE-49E5-835C-17082275656D}"/>
                </a:ext>
              </a:extLst>
            </p:cNvPr>
            <p:cNvSpPr/>
            <p:nvPr/>
          </p:nvSpPr>
          <p:spPr>
            <a:xfrm rot="10800000">
              <a:off x="0" y="-2311"/>
              <a:ext cx="299312" cy="1562170"/>
            </a:xfrm>
            <a:prstGeom prst="rect">
              <a:avLst/>
            </a:prstGeom>
            <a:solidFill>
              <a:srgbClr val="EEE1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73B599BD-327C-4129-9122-87ADDED3C561}"/>
              </a:ext>
            </a:extLst>
          </p:cNvPr>
          <p:cNvSpPr txBox="1"/>
          <p:nvPr/>
        </p:nvSpPr>
        <p:spPr>
          <a:xfrm>
            <a:off x="625288" y="651147"/>
            <a:ext cx="303231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3600" b="1" dirty="0">
                <a:solidFill>
                  <a:srgbClr val="DB735B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Arial" panose="020B0604020202020204" pitchFamily="34" charset="0"/>
                <a:sym typeface="Arial"/>
              </a:rPr>
              <a:t>이미지 </a:t>
            </a:r>
            <a:r>
              <a:rPr lang="ko-KR" altLang="en-US" sz="3600" b="1" dirty="0" err="1">
                <a:solidFill>
                  <a:srgbClr val="DB735B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Arial" panose="020B0604020202020204" pitchFamily="34" charset="0"/>
                <a:sym typeface="Arial"/>
              </a:rPr>
              <a:t>전처리</a:t>
            </a:r>
            <a:endParaRPr lang="ko-KR" altLang="en-US" sz="3600" b="1" dirty="0">
              <a:solidFill>
                <a:srgbClr val="DB735B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cs typeface="Arial" panose="020B0604020202020204" pitchFamily="34" charset="0"/>
            </a:endParaRPr>
          </a:p>
        </p:txBody>
      </p:sp>
      <p:sp>
        <p:nvSpPr>
          <p:cNvPr id="21" name="Google Shape;439;p49">
            <a:extLst>
              <a:ext uri="{FF2B5EF4-FFF2-40B4-BE49-F238E27FC236}">
                <a16:creationId xmlns:a16="http://schemas.microsoft.com/office/drawing/2014/main" id="{E2914E2A-24AF-4436-9D7F-7EC6C9856392}"/>
              </a:ext>
            </a:extLst>
          </p:cNvPr>
          <p:cNvSpPr/>
          <p:nvPr/>
        </p:nvSpPr>
        <p:spPr>
          <a:xfrm>
            <a:off x="5273698" y="2605666"/>
            <a:ext cx="1886000" cy="1986753"/>
          </a:xfrm>
          <a:prstGeom prst="rect">
            <a:avLst/>
          </a:prstGeom>
          <a:solidFill>
            <a:srgbClr val="EEE1FF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440;p49">
            <a:extLst>
              <a:ext uri="{FF2B5EF4-FFF2-40B4-BE49-F238E27FC236}">
                <a16:creationId xmlns:a16="http://schemas.microsoft.com/office/drawing/2014/main" id="{4F8F231B-E99E-4D27-952E-9B7293C5F835}"/>
              </a:ext>
            </a:extLst>
          </p:cNvPr>
          <p:cNvSpPr/>
          <p:nvPr/>
        </p:nvSpPr>
        <p:spPr>
          <a:xfrm>
            <a:off x="2959037" y="2615982"/>
            <a:ext cx="1886000" cy="1990451"/>
          </a:xfrm>
          <a:prstGeom prst="rect">
            <a:avLst/>
          </a:prstGeom>
          <a:solidFill>
            <a:srgbClr val="EEE1FF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441;p49">
            <a:extLst>
              <a:ext uri="{FF2B5EF4-FFF2-40B4-BE49-F238E27FC236}">
                <a16:creationId xmlns:a16="http://schemas.microsoft.com/office/drawing/2014/main" id="{F9E06DAE-38F0-4D21-99CE-85A593BE21F2}"/>
              </a:ext>
            </a:extLst>
          </p:cNvPr>
          <p:cNvSpPr/>
          <p:nvPr/>
        </p:nvSpPr>
        <p:spPr>
          <a:xfrm>
            <a:off x="7604516" y="2607628"/>
            <a:ext cx="1925281" cy="1986752"/>
          </a:xfrm>
          <a:prstGeom prst="rect">
            <a:avLst/>
          </a:prstGeom>
          <a:solidFill>
            <a:srgbClr val="EEE1FF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443;p49">
            <a:extLst>
              <a:ext uri="{FF2B5EF4-FFF2-40B4-BE49-F238E27FC236}">
                <a16:creationId xmlns:a16="http://schemas.microsoft.com/office/drawing/2014/main" id="{682B794B-C314-49FC-A2D1-D56D90503712}"/>
              </a:ext>
            </a:extLst>
          </p:cNvPr>
          <p:cNvSpPr txBox="1"/>
          <p:nvPr/>
        </p:nvSpPr>
        <p:spPr>
          <a:xfrm>
            <a:off x="489883" y="2113893"/>
            <a:ext cx="1886000" cy="55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>
              <a:buClr>
                <a:srgbClr val="000000"/>
              </a:buClr>
              <a:buSzPts val="1400"/>
            </a:pPr>
            <a:r>
              <a:rPr lang="ko" altLang="en-US" sz="2000" b="1">
                <a:solidFill>
                  <a:srgbClr val="000000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Arial"/>
                <a:sym typeface="Arial"/>
              </a:rPr>
              <a:t>원본 데이터</a:t>
            </a:r>
            <a:endParaRPr sz="2000" b="1">
              <a:solidFill>
                <a:srgbClr val="000000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  <a:cs typeface="Arial"/>
              <a:sym typeface="Arial"/>
            </a:endParaRPr>
          </a:p>
        </p:txBody>
      </p:sp>
      <p:sp>
        <p:nvSpPr>
          <p:cNvPr id="25" name="Google Shape;444;p49">
            <a:extLst>
              <a:ext uri="{FF2B5EF4-FFF2-40B4-BE49-F238E27FC236}">
                <a16:creationId xmlns:a16="http://schemas.microsoft.com/office/drawing/2014/main" id="{FDDC5396-BC59-4E57-B7B4-D02A30ADF682}"/>
              </a:ext>
            </a:extLst>
          </p:cNvPr>
          <p:cNvSpPr txBox="1"/>
          <p:nvPr/>
        </p:nvSpPr>
        <p:spPr>
          <a:xfrm>
            <a:off x="3005827" y="2113893"/>
            <a:ext cx="1886000" cy="55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>
              <a:buClr>
                <a:srgbClr val="000000"/>
              </a:buClr>
              <a:buSzPts val="1400"/>
            </a:pPr>
            <a:r>
              <a:rPr lang="en-US" altLang="ko" sz="2000" b="1">
                <a:solidFill>
                  <a:srgbClr val="000000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Arial"/>
                <a:sym typeface="Arial"/>
              </a:rPr>
              <a:t>OpenCV</a:t>
            </a:r>
            <a:endParaRPr sz="2000" b="1">
              <a:solidFill>
                <a:srgbClr val="000000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  <a:cs typeface="Arial"/>
              <a:sym typeface="Arial"/>
            </a:endParaRPr>
          </a:p>
        </p:txBody>
      </p:sp>
      <p:sp>
        <p:nvSpPr>
          <p:cNvPr id="26" name="Google Shape;445;p49">
            <a:extLst>
              <a:ext uri="{FF2B5EF4-FFF2-40B4-BE49-F238E27FC236}">
                <a16:creationId xmlns:a16="http://schemas.microsoft.com/office/drawing/2014/main" id="{0108BAB3-E4E4-4D0B-9F7F-7C503B264412}"/>
              </a:ext>
            </a:extLst>
          </p:cNvPr>
          <p:cNvSpPr txBox="1"/>
          <p:nvPr/>
        </p:nvSpPr>
        <p:spPr>
          <a:xfrm>
            <a:off x="2860171" y="4464111"/>
            <a:ext cx="2083732" cy="7632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>
              <a:lnSpc>
                <a:spcPct val="120000"/>
              </a:lnSpc>
              <a:buClr>
                <a:srgbClr val="000000"/>
              </a:buClr>
              <a:buSzPts val="1400"/>
            </a:pPr>
            <a:r>
              <a:rPr lang="en-US" altLang="ko" sz="1400" dirty="0" err="1">
                <a:solidFill>
                  <a:schemeClr val="bg1">
                    <a:lumMod val="6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Arial"/>
                <a:sym typeface="Arial"/>
              </a:rPr>
              <a:t>haar</a:t>
            </a:r>
            <a:r>
              <a:rPr lang="en-US" altLang="ko" sz="1400" dirty="0">
                <a:solidFill>
                  <a:schemeClr val="bg1">
                    <a:lumMod val="6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Arial"/>
                <a:sym typeface="Arial"/>
              </a:rPr>
              <a:t> cascade</a:t>
            </a:r>
            <a:endParaRPr sz="1400" dirty="0">
              <a:solidFill>
                <a:schemeClr val="bg1">
                  <a:lumMod val="65000"/>
                </a:schemeClr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  <a:cs typeface="Arial"/>
              <a:sym typeface="Arial"/>
            </a:endParaRPr>
          </a:p>
          <a:p>
            <a:pPr algn="ctr">
              <a:lnSpc>
                <a:spcPct val="120000"/>
              </a:lnSpc>
              <a:buClr>
                <a:srgbClr val="000000"/>
              </a:buClr>
              <a:buSzPts val="1400"/>
            </a:pPr>
            <a:r>
              <a:rPr lang="ko" altLang="en-US" sz="1400" dirty="0">
                <a:solidFill>
                  <a:schemeClr val="bg1">
                    <a:lumMod val="6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Arial"/>
                <a:sym typeface="Arial"/>
              </a:rPr>
              <a:t>얼굴 검출</a:t>
            </a:r>
            <a:endParaRPr sz="1400" dirty="0">
              <a:solidFill>
                <a:schemeClr val="bg1">
                  <a:lumMod val="65000"/>
                </a:schemeClr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  <a:cs typeface="Arial"/>
              <a:sym typeface="Arial"/>
            </a:endParaRPr>
          </a:p>
        </p:txBody>
      </p:sp>
      <p:sp>
        <p:nvSpPr>
          <p:cNvPr id="27" name="Google Shape;446;p49">
            <a:extLst>
              <a:ext uri="{FF2B5EF4-FFF2-40B4-BE49-F238E27FC236}">
                <a16:creationId xmlns:a16="http://schemas.microsoft.com/office/drawing/2014/main" id="{7C9B7996-F63B-42FE-91C5-41CA0D7F8858}"/>
              </a:ext>
            </a:extLst>
          </p:cNvPr>
          <p:cNvSpPr/>
          <p:nvPr/>
        </p:nvSpPr>
        <p:spPr>
          <a:xfrm>
            <a:off x="299313" y="2615982"/>
            <a:ext cx="2223600" cy="2010234"/>
          </a:xfrm>
          <a:prstGeom prst="rect">
            <a:avLst/>
          </a:prstGeom>
          <a:solidFill>
            <a:srgbClr val="EEE1FF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447;p49">
            <a:extLst>
              <a:ext uri="{FF2B5EF4-FFF2-40B4-BE49-F238E27FC236}">
                <a16:creationId xmlns:a16="http://schemas.microsoft.com/office/drawing/2014/main" id="{D141CC71-6A94-42D3-B060-CE2CD7B59C47}"/>
              </a:ext>
            </a:extLst>
          </p:cNvPr>
          <p:cNvSpPr txBox="1"/>
          <p:nvPr/>
        </p:nvSpPr>
        <p:spPr>
          <a:xfrm>
            <a:off x="7653062" y="2092717"/>
            <a:ext cx="1886000" cy="55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>
              <a:buClr>
                <a:srgbClr val="000000"/>
              </a:buClr>
              <a:buSzPts val="1400"/>
            </a:pPr>
            <a:r>
              <a:rPr lang="en-US" altLang="ko" sz="2000" b="1">
                <a:solidFill>
                  <a:srgbClr val="000000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Arial"/>
                <a:sym typeface="Arial"/>
              </a:rPr>
              <a:t>Normalized</a:t>
            </a:r>
            <a:endParaRPr sz="2000" b="1">
              <a:solidFill>
                <a:srgbClr val="000000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  <a:cs typeface="Arial"/>
              <a:sym typeface="Arial"/>
            </a:endParaRPr>
          </a:p>
        </p:txBody>
      </p:sp>
      <p:sp>
        <p:nvSpPr>
          <p:cNvPr id="29" name="Google Shape;448;p49">
            <a:extLst>
              <a:ext uri="{FF2B5EF4-FFF2-40B4-BE49-F238E27FC236}">
                <a16:creationId xmlns:a16="http://schemas.microsoft.com/office/drawing/2014/main" id="{CDB62DAD-535D-4F9A-81C6-6AD2ABCDC904}"/>
              </a:ext>
            </a:extLst>
          </p:cNvPr>
          <p:cNvSpPr txBox="1"/>
          <p:nvPr/>
        </p:nvSpPr>
        <p:spPr>
          <a:xfrm>
            <a:off x="5271384" y="2074124"/>
            <a:ext cx="1886000" cy="55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>
              <a:buClr>
                <a:srgbClr val="000000"/>
              </a:buClr>
              <a:buSzPts val="1400"/>
            </a:pPr>
            <a:r>
              <a:rPr lang="en-US" altLang="ko" sz="2000" b="1">
                <a:solidFill>
                  <a:srgbClr val="000000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Arial"/>
                <a:sym typeface="Arial"/>
              </a:rPr>
              <a:t>dlib</a:t>
            </a:r>
            <a:endParaRPr sz="2000" b="1">
              <a:solidFill>
                <a:srgbClr val="000000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  <a:cs typeface="Arial"/>
              <a:sym typeface="Arial"/>
            </a:endParaRPr>
          </a:p>
        </p:txBody>
      </p:sp>
      <p:pic>
        <p:nvPicPr>
          <p:cNvPr id="30" name="Google Shape;449;p49">
            <a:extLst>
              <a:ext uri="{FF2B5EF4-FFF2-40B4-BE49-F238E27FC236}">
                <a16:creationId xmlns:a16="http://schemas.microsoft.com/office/drawing/2014/main" id="{C997C6D2-3356-403D-BAB3-2634515CDBC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13535" y="4956984"/>
            <a:ext cx="1624432" cy="1404579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450;p49">
            <a:extLst>
              <a:ext uri="{FF2B5EF4-FFF2-40B4-BE49-F238E27FC236}">
                <a16:creationId xmlns:a16="http://schemas.microsoft.com/office/drawing/2014/main" id="{F54A31D6-476D-49F9-9C98-A862D3E74291}"/>
              </a:ext>
            </a:extLst>
          </p:cNvPr>
          <p:cNvSpPr txBox="1"/>
          <p:nvPr/>
        </p:nvSpPr>
        <p:spPr>
          <a:xfrm>
            <a:off x="5732383" y="4543890"/>
            <a:ext cx="96400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>
              <a:buClr>
                <a:srgbClr val="000000"/>
              </a:buClr>
              <a:buSzPts val="1400"/>
            </a:pPr>
            <a:r>
              <a:rPr lang="en-US" altLang="ko" sz="1400" dirty="0">
                <a:solidFill>
                  <a:schemeClr val="bg1">
                    <a:lumMod val="6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Arial"/>
                <a:sym typeface="Arial"/>
              </a:rPr>
              <a:t>hog</a:t>
            </a:r>
            <a:endParaRPr sz="1400" dirty="0">
              <a:solidFill>
                <a:schemeClr val="bg1">
                  <a:lumMod val="65000"/>
                </a:schemeClr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  <a:cs typeface="Arial"/>
              <a:sym typeface="Arial"/>
            </a:endParaRPr>
          </a:p>
        </p:txBody>
      </p:sp>
      <p:pic>
        <p:nvPicPr>
          <p:cNvPr id="32" name="Google Shape;452;p49">
            <a:extLst>
              <a:ext uri="{FF2B5EF4-FFF2-40B4-BE49-F238E27FC236}">
                <a16:creationId xmlns:a16="http://schemas.microsoft.com/office/drawing/2014/main" id="{8DDE311F-ED09-4564-B988-A500563B103F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9309" r="9523"/>
          <a:stretch/>
        </p:blipFill>
        <p:spPr>
          <a:xfrm>
            <a:off x="489883" y="2857826"/>
            <a:ext cx="1819550" cy="148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453;p49">
            <a:extLst>
              <a:ext uri="{FF2B5EF4-FFF2-40B4-BE49-F238E27FC236}">
                <a16:creationId xmlns:a16="http://schemas.microsoft.com/office/drawing/2014/main" id="{334DBF2A-9241-4A93-8AC5-4FBC39575DFE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092587" y="2788950"/>
            <a:ext cx="1647167" cy="1647167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454;p49">
            <a:extLst>
              <a:ext uri="{FF2B5EF4-FFF2-40B4-BE49-F238E27FC236}">
                <a16:creationId xmlns:a16="http://schemas.microsoft.com/office/drawing/2014/main" id="{D9B61158-BB50-4382-92A9-06DD6E25CA2F}"/>
              </a:ext>
            </a:extLst>
          </p:cNvPr>
          <p:cNvSpPr/>
          <p:nvPr/>
        </p:nvSpPr>
        <p:spPr>
          <a:xfrm>
            <a:off x="1203813" y="3348726"/>
            <a:ext cx="599600" cy="535600"/>
          </a:xfrm>
          <a:prstGeom prst="rect">
            <a:avLst/>
          </a:prstGeom>
          <a:noFill/>
          <a:ln w="9525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" name="Google Shape;455;p49">
            <a:extLst>
              <a:ext uri="{FF2B5EF4-FFF2-40B4-BE49-F238E27FC236}">
                <a16:creationId xmlns:a16="http://schemas.microsoft.com/office/drawing/2014/main" id="{06B8FD37-1AEE-4428-A7DC-6F9DA1756A63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702488" y="2802685"/>
            <a:ext cx="1701971" cy="1623116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459;p49">
            <a:extLst>
              <a:ext uri="{FF2B5EF4-FFF2-40B4-BE49-F238E27FC236}">
                <a16:creationId xmlns:a16="http://schemas.microsoft.com/office/drawing/2014/main" id="{5746E036-AACC-438F-AC01-73D092D94CFF}"/>
              </a:ext>
            </a:extLst>
          </p:cNvPr>
          <p:cNvSpPr/>
          <p:nvPr/>
        </p:nvSpPr>
        <p:spPr>
          <a:xfrm>
            <a:off x="4863632" y="3480435"/>
            <a:ext cx="423724" cy="35944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8C520A54-D173-4E60-812E-C76E2EEFECEA}"/>
              </a:ext>
            </a:extLst>
          </p:cNvPr>
          <p:cNvSpPr/>
          <p:nvPr/>
        </p:nvSpPr>
        <p:spPr>
          <a:xfrm>
            <a:off x="126411" y="6509211"/>
            <a:ext cx="2661306" cy="2713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  <a:buClr>
                <a:srgbClr val="000000"/>
              </a:buClr>
              <a:buSzPts val="1400"/>
            </a:pPr>
            <a:r>
              <a:rPr lang="en-US" altLang="ko" sz="1050" dirty="0">
                <a:solidFill>
                  <a:srgbClr val="000000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Arial"/>
                <a:sym typeface="Arial"/>
              </a:rPr>
              <a:t>Reference : (</a:t>
            </a:r>
            <a:r>
              <a:rPr lang="en-US" altLang="ko" sz="1050" dirty="0" err="1">
                <a:solidFill>
                  <a:srgbClr val="000000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Arial"/>
                <a:sym typeface="Arial"/>
              </a:rPr>
              <a:t>Kalaiselvi</a:t>
            </a:r>
            <a:r>
              <a:rPr lang="en-US" altLang="ko" sz="1050" dirty="0">
                <a:solidFill>
                  <a:srgbClr val="000000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Arial"/>
                <a:sym typeface="Arial"/>
              </a:rPr>
              <a:t> &amp; Nithya, 2013)</a:t>
            </a:r>
            <a:endParaRPr lang="en-US" altLang="ko-Kore-KR" sz="1050" dirty="0">
              <a:solidFill>
                <a:srgbClr val="000000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  <a:cs typeface="Arial"/>
              <a:sym typeface="Arial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CB21A522-0BEC-4356-B09E-D0569ECBEAC6}"/>
              </a:ext>
            </a:extLst>
          </p:cNvPr>
          <p:cNvSpPr/>
          <p:nvPr/>
        </p:nvSpPr>
        <p:spPr>
          <a:xfrm>
            <a:off x="1203813" y="3348726"/>
            <a:ext cx="599600" cy="534693"/>
          </a:xfrm>
          <a:prstGeom prst="rect">
            <a:avLst/>
          </a:prstGeom>
          <a:noFill/>
          <a:ln>
            <a:solidFill>
              <a:srgbClr val="CCAAF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9" name="Google Shape;439;p49">
            <a:extLst>
              <a:ext uri="{FF2B5EF4-FFF2-40B4-BE49-F238E27FC236}">
                <a16:creationId xmlns:a16="http://schemas.microsoft.com/office/drawing/2014/main" id="{B55095B7-52D6-4E46-B8EC-12E0E3409B05}"/>
              </a:ext>
            </a:extLst>
          </p:cNvPr>
          <p:cNvSpPr/>
          <p:nvPr/>
        </p:nvSpPr>
        <p:spPr>
          <a:xfrm>
            <a:off x="9973430" y="2626221"/>
            <a:ext cx="1886000" cy="1978400"/>
          </a:xfrm>
          <a:prstGeom prst="rect">
            <a:avLst/>
          </a:prstGeom>
          <a:solidFill>
            <a:srgbClr val="EEE1FF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" name="Google Shape;456;p49">
            <a:extLst>
              <a:ext uri="{FF2B5EF4-FFF2-40B4-BE49-F238E27FC236}">
                <a16:creationId xmlns:a16="http://schemas.microsoft.com/office/drawing/2014/main" id="{B25AE234-289C-49C7-A8F1-3D6AC9CD7CB6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0090534" y="2803266"/>
            <a:ext cx="1647167" cy="1647141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453;p49">
            <a:extLst>
              <a:ext uri="{FF2B5EF4-FFF2-40B4-BE49-F238E27FC236}">
                <a16:creationId xmlns:a16="http://schemas.microsoft.com/office/drawing/2014/main" id="{46D5A139-F5D6-469E-9305-F67D54AD3489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390800" y="2778633"/>
            <a:ext cx="1647167" cy="1647167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59;p49">
            <a:extLst>
              <a:ext uri="{FF2B5EF4-FFF2-40B4-BE49-F238E27FC236}">
                <a16:creationId xmlns:a16="http://schemas.microsoft.com/office/drawing/2014/main" id="{23FDF6C5-AF2E-4678-A439-BE01E7CAE0F3}"/>
              </a:ext>
            </a:extLst>
          </p:cNvPr>
          <p:cNvSpPr/>
          <p:nvPr/>
        </p:nvSpPr>
        <p:spPr>
          <a:xfrm>
            <a:off x="2545757" y="3441379"/>
            <a:ext cx="423724" cy="35944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59;p49">
            <a:extLst>
              <a:ext uri="{FF2B5EF4-FFF2-40B4-BE49-F238E27FC236}">
                <a16:creationId xmlns:a16="http://schemas.microsoft.com/office/drawing/2014/main" id="{80E98DA5-679F-4708-8353-4C4C5F220A78}"/>
              </a:ext>
            </a:extLst>
          </p:cNvPr>
          <p:cNvSpPr/>
          <p:nvPr/>
        </p:nvSpPr>
        <p:spPr>
          <a:xfrm>
            <a:off x="7170123" y="3480435"/>
            <a:ext cx="423724" cy="35944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459;p49">
            <a:extLst>
              <a:ext uri="{FF2B5EF4-FFF2-40B4-BE49-F238E27FC236}">
                <a16:creationId xmlns:a16="http://schemas.microsoft.com/office/drawing/2014/main" id="{6226EF94-BFDA-44D9-A177-4D77F18AE9AA}"/>
              </a:ext>
            </a:extLst>
          </p:cNvPr>
          <p:cNvSpPr/>
          <p:nvPr/>
        </p:nvSpPr>
        <p:spPr>
          <a:xfrm>
            <a:off x="9532365" y="3480435"/>
            <a:ext cx="423724" cy="35944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447;p49">
            <a:extLst>
              <a:ext uri="{FF2B5EF4-FFF2-40B4-BE49-F238E27FC236}">
                <a16:creationId xmlns:a16="http://schemas.microsoft.com/office/drawing/2014/main" id="{1BB912C0-CD76-4DE7-8002-565C9FCEBCB4}"/>
              </a:ext>
            </a:extLst>
          </p:cNvPr>
          <p:cNvSpPr txBox="1"/>
          <p:nvPr/>
        </p:nvSpPr>
        <p:spPr>
          <a:xfrm>
            <a:off x="9971117" y="2092717"/>
            <a:ext cx="1886000" cy="55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>
              <a:buClr>
                <a:srgbClr val="000000"/>
              </a:buClr>
              <a:buSzPts val="1400"/>
            </a:pPr>
            <a:r>
              <a:rPr lang="en-US" sz="2000" b="1" dirty="0">
                <a:solidFill>
                  <a:srgbClr val="000000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Arial"/>
                <a:sym typeface="Arial"/>
              </a:rPr>
              <a:t>Alignment</a:t>
            </a:r>
            <a:endParaRPr sz="2000" b="1" dirty="0">
              <a:solidFill>
                <a:srgbClr val="000000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882050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gdd2e669461_2_542"/>
          <p:cNvSpPr txBox="1"/>
          <p:nvPr/>
        </p:nvSpPr>
        <p:spPr>
          <a:xfrm>
            <a:off x="67627" y="6460830"/>
            <a:ext cx="8427600" cy="687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lnSpc>
                <a:spcPct val="115000"/>
              </a:lnSpc>
              <a:spcAft>
                <a:spcPts val="1600"/>
              </a:spcAft>
              <a:buClr>
                <a:srgbClr val="000000"/>
              </a:buClr>
              <a:buSzPts val="1000"/>
            </a:pPr>
            <a:r>
              <a:rPr lang="en-US" altLang="ko" sz="1333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Reference : </a:t>
            </a:r>
            <a:r>
              <a:rPr lang="en-US" altLang="ko" sz="1333">
                <a:solidFill>
                  <a:schemeClr val="dk1"/>
                </a:solidFill>
                <a:highlight>
                  <a:srgbClr val="FFFFFF"/>
                </a:highlight>
                <a:uFill>
                  <a:noFill/>
                </a:uFill>
                <a:latin typeface="Georgia"/>
                <a:ea typeface="Georgia"/>
                <a:cs typeface="Georgia"/>
                <a:sym typeface="Georgia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Siamese Neural Networks for One-shot Image Recognition</a:t>
            </a:r>
            <a:endParaRPr sz="1333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99" name="Google Shape;599;gdd2e669461_2_542"/>
          <p:cNvCxnSpPr/>
          <p:nvPr/>
        </p:nvCxnSpPr>
        <p:spPr>
          <a:xfrm>
            <a:off x="-29248" y="6460830"/>
            <a:ext cx="12278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8F22FB32-39F0-4946-8CAF-01ED7B11E2C0}"/>
              </a:ext>
            </a:extLst>
          </p:cNvPr>
          <p:cNvGrpSpPr/>
          <p:nvPr/>
        </p:nvGrpSpPr>
        <p:grpSpPr>
          <a:xfrm rot="10800000">
            <a:off x="9786505" y="5295830"/>
            <a:ext cx="2405495" cy="1562170"/>
            <a:chOff x="152400" y="150089"/>
            <a:chExt cx="2405495" cy="1562170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C3000FD5-42B3-4FD6-B45D-E1D45922BAF5}"/>
                </a:ext>
              </a:extLst>
            </p:cNvPr>
            <p:cNvSpPr/>
            <p:nvPr/>
          </p:nvSpPr>
          <p:spPr>
            <a:xfrm rot="5400000">
              <a:off x="1205492" y="-900691"/>
              <a:ext cx="299312" cy="2405495"/>
            </a:xfrm>
            <a:prstGeom prst="rect">
              <a:avLst/>
            </a:prstGeom>
            <a:solidFill>
              <a:srgbClr val="EEE1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F4B2747-8249-4A43-8A2F-B6ECD4F05D7E}"/>
                </a:ext>
              </a:extLst>
            </p:cNvPr>
            <p:cNvSpPr/>
            <p:nvPr/>
          </p:nvSpPr>
          <p:spPr>
            <a:xfrm rot="10800000">
              <a:off x="152400" y="150089"/>
              <a:ext cx="299312" cy="1562170"/>
            </a:xfrm>
            <a:prstGeom prst="rect">
              <a:avLst/>
            </a:prstGeom>
            <a:solidFill>
              <a:srgbClr val="EEE1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CB3FA23F-BE52-42FE-9790-F583A5A870D9}"/>
              </a:ext>
            </a:extLst>
          </p:cNvPr>
          <p:cNvGrpSpPr/>
          <p:nvPr/>
        </p:nvGrpSpPr>
        <p:grpSpPr>
          <a:xfrm>
            <a:off x="0" y="-2311"/>
            <a:ext cx="2405495" cy="1562170"/>
            <a:chOff x="0" y="-2311"/>
            <a:chExt cx="2405495" cy="1562170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FB9B882A-E422-4D0C-A997-62B94F059673}"/>
                </a:ext>
              </a:extLst>
            </p:cNvPr>
            <p:cNvSpPr/>
            <p:nvPr/>
          </p:nvSpPr>
          <p:spPr>
            <a:xfrm rot="5400000">
              <a:off x="1053092" y="-1053091"/>
              <a:ext cx="299312" cy="2405495"/>
            </a:xfrm>
            <a:prstGeom prst="rect">
              <a:avLst/>
            </a:prstGeom>
            <a:solidFill>
              <a:srgbClr val="EEE1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48388406-3EAE-49E5-835C-17082275656D}"/>
                </a:ext>
              </a:extLst>
            </p:cNvPr>
            <p:cNvSpPr/>
            <p:nvPr/>
          </p:nvSpPr>
          <p:spPr>
            <a:xfrm rot="10800000">
              <a:off x="0" y="-2311"/>
              <a:ext cx="299312" cy="1562170"/>
            </a:xfrm>
            <a:prstGeom prst="rect">
              <a:avLst/>
            </a:prstGeom>
            <a:solidFill>
              <a:srgbClr val="EEE1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73B599BD-327C-4129-9122-87ADDED3C561}"/>
              </a:ext>
            </a:extLst>
          </p:cNvPr>
          <p:cNvSpPr txBox="1"/>
          <p:nvPr/>
        </p:nvSpPr>
        <p:spPr>
          <a:xfrm>
            <a:off x="463923" y="576663"/>
            <a:ext cx="598041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3600" b="1" dirty="0">
                <a:solidFill>
                  <a:srgbClr val="DB735B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Arial" panose="020B0604020202020204" pitchFamily="34" charset="0"/>
                <a:sym typeface="Arial"/>
              </a:rPr>
              <a:t>One Shot learning - Task</a:t>
            </a:r>
            <a:endParaRPr lang="ko-KR" altLang="en-US" sz="3600" b="1" dirty="0">
              <a:solidFill>
                <a:srgbClr val="DB735B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cs typeface="Arial" panose="020B0604020202020204" pitchFamily="34" charset="0"/>
            </a:endParaRPr>
          </a:p>
        </p:txBody>
      </p:sp>
      <p:cxnSp>
        <p:nvCxnSpPr>
          <p:cNvPr id="21" name="Google Shape;599;gdd2e669461_2_542">
            <a:extLst>
              <a:ext uri="{FF2B5EF4-FFF2-40B4-BE49-F238E27FC236}">
                <a16:creationId xmlns:a16="http://schemas.microsoft.com/office/drawing/2014/main" id="{0995691B-B6ED-45B4-A57E-B2EAD8EF2010}"/>
              </a:ext>
            </a:extLst>
          </p:cNvPr>
          <p:cNvCxnSpPr/>
          <p:nvPr/>
        </p:nvCxnSpPr>
        <p:spPr>
          <a:xfrm>
            <a:off x="-29248" y="6460830"/>
            <a:ext cx="12278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2" name="Google Shape;443;p49">
            <a:extLst>
              <a:ext uri="{FF2B5EF4-FFF2-40B4-BE49-F238E27FC236}">
                <a16:creationId xmlns:a16="http://schemas.microsoft.com/office/drawing/2014/main" id="{DE6E861B-265E-4F0B-B51E-9CAFDBB2AA1E}"/>
              </a:ext>
            </a:extLst>
          </p:cNvPr>
          <p:cNvSpPr txBox="1"/>
          <p:nvPr/>
        </p:nvSpPr>
        <p:spPr>
          <a:xfrm>
            <a:off x="4885645" y="1199209"/>
            <a:ext cx="2105021" cy="53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>
              <a:buClr>
                <a:srgbClr val="000000"/>
              </a:buClr>
              <a:buSzPts val="1400"/>
            </a:pPr>
            <a:r>
              <a:rPr lang="en-US" sz="1867" b="1" dirty="0">
                <a:solidFill>
                  <a:srgbClr val="000000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Arial"/>
                <a:sym typeface="Arial"/>
              </a:rPr>
              <a:t>Test Image</a:t>
            </a:r>
            <a:endParaRPr sz="1867" b="1" dirty="0">
              <a:solidFill>
                <a:srgbClr val="000000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  <a:cs typeface="Arial"/>
              <a:sym typeface="Arial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17CA6406-0672-4B76-B37C-82DC08AEC1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0058" y="1675476"/>
            <a:ext cx="7692570" cy="4623725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97FA5436-3120-4C31-9BA4-FFCE04EFFC06}"/>
              </a:ext>
            </a:extLst>
          </p:cNvPr>
          <p:cNvSpPr/>
          <p:nvPr/>
        </p:nvSpPr>
        <p:spPr>
          <a:xfrm>
            <a:off x="8221891" y="4329953"/>
            <a:ext cx="1880051" cy="2064793"/>
          </a:xfrm>
          <a:prstGeom prst="rect">
            <a:avLst/>
          </a:prstGeom>
          <a:noFill/>
          <a:ln w="57150">
            <a:solidFill>
              <a:srgbClr val="7437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186348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gdd2e669461_2_542"/>
          <p:cNvSpPr txBox="1"/>
          <p:nvPr/>
        </p:nvSpPr>
        <p:spPr>
          <a:xfrm>
            <a:off x="67627" y="6460830"/>
            <a:ext cx="8427600" cy="687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lnSpc>
                <a:spcPct val="115000"/>
              </a:lnSpc>
              <a:spcAft>
                <a:spcPts val="1600"/>
              </a:spcAft>
              <a:buClr>
                <a:srgbClr val="000000"/>
              </a:buClr>
              <a:buSzPts val="1000"/>
            </a:pPr>
            <a:r>
              <a:rPr lang="en-US" altLang="ko" sz="1333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Reference : </a:t>
            </a:r>
            <a:r>
              <a:rPr lang="en-US" altLang="ko" sz="1333">
                <a:solidFill>
                  <a:schemeClr val="dk1"/>
                </a:solidFill>
                <a:highlight>
                  <a:srgbClr val="FFFFFF"/>
                </a:highlight>
                <a:uFill>
                  <a:noFill/>
                </a:uFill>
                <a:latin typeface="Georgia"/>
                <a:ea typeface="Georgia"/>
                <a:cs typeface="Georgia"/>
                <a:sym typeface="Georgia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Siamese Neural Networks for One-shot Image Recognition</a:t>
            </a:r>
            <a:endParaRPr sz="1333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99" name="Google Shape;599;gdd2e669461_2_542"/>
          <p:cNvCxnSpPr/>
          <p:nvPr/>
        </p:nvCxnSpPr>
        <p:spPr>
          <a:xfrm>
            <a:off x="-29248" y="6460830"/>
            <a:ext cx="12278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8F22FB32-39F0-4946-8CAF-01ED7B11E2C0}"/>
              </a:ext>
            </a:extLst>
          </p:cNvPr>
          <p:cNvGrpSpPr/>
          <p:nvPr/>
        </p:nvGrpSpPr>
        <p:grpSpPr>
          <a:xfrm rot="10800000">
            <a:off x="9786505" y="5295830"/>
            <a:ext cx="2405495" cy="1562170"/>
            <a:chOff x="152400" y="150089"/>
            <a:chExt cx="2405495" cy="1562170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C3000FD5-42B3-4FD6-B45D-E1D45922BAF5}"/>
                </a:ext>
              </a:extLst>
            </p:cNvPr>
            <p:cNvSpPr/>
            <p:nvPr/>
          </p:nvSpPr>
          <p:spPr>
            <a:xfrm rot="5400000">
              <a:off x="1205492" y="-900691"/>
              <a:ext cx="299312" cy="2405495"/>
            </a:xfrm>
            <a:prstGeom prst="rect">
              <a:avLst/>
            </a:prstGeom>
            <a:solidFill>
              <a:srgbClr val="EEE1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F4B2747-8249-4A43-8A2F-B6ECD4F05D7E}"/>
                </a:ext>
              </a:extLst>
            </p:cNvPr>
            <p:cNvSpPr/>
            <p:nvPr/>
          </p:nvSpPr>
          <p:spPr>
            <a:xfrm rot="10800000">
              <a:off x="152400" y="150089"/>
              <a:ext cx="299312" cy="1562170"/>
            </a:xfrm>
            <a:prstGeom prst="rect">
              <a:avLst/>
            </a:prstGeom>
            <a:solidFill>
              <a:srgbClr val="EEE1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CB3FA23F-BE52-42FE-9790-F583A5A870D9}"/>
              </a:ext>
            </a:extLst>
          </p:cNvPr>
          <p:cNvGrpSpPr/>
          <p:nvPr/>
        </p:nvGrpSpPr>
        <p:grpSpPr>
          <a:xfrm>
            <a:off x="0" y="-2311"/>
            <a:ext cx="2405495" cy="1562170"/>
            <a:chOff x="0" y="-2311"/>
            <a:chExt cx="2405495" cy="1562170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FB9B882A-E422-4D0C-A997-62B94F059673}"/>
                </a:ext>
              </a:extLst>
            </p:cNvPr>
            <p:cNvSpPr/>
            <p:nvPr/>
          </p:nvSpPr>
          <p:spPr>
            <a:xfrm rot="5400000">
              <a:off x="1053092" y="-1053091"/>
              <a:ext cx="299312" cy="2405495"/>
            </a:xfrm>
            <a:prstGeom prst="rect">
              <a:avLst/>
            </a:prstGeom>
            <a:solidFill>
              <a:srgbClr val="EEE1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48388406-3EAE-49E5-835C-17082275656D}"/>
                </a:ext>
              </a:extLst>
            </p:cNvPr>
            <p:cNvSpPr/>
            <p:nvPr/>
          </p:nvSpPr>
          <p:spPr>
            <a:xfrm rot="10800000">
              <a:off x="0" y="-2311"/>
              <a:ext cx="299312" cy="1562170"/>
            </a:xfrm>
            <a:prstGeom prst="rect">
              <a:avLst/>
            </a:prstGeom>
            <a:solidFill>
              <a:srgbClr val="EEE1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73B599BD-327C-4129-9122-87ADDED3C561}"/>
              </a:ext>
            </a:extLst>
          </p:cNvPr>
          <p:cNvSpPr txBox="1"/>
          <p:nvPr/>
        </p:nvSpPr>
        <p:spPr>
          <a:xfrm>
            <a:off x="463924" y="576663"/>
            <a:ext cx="35701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3600" b="1" dirty="0">
                <a:solidFill>
                  <a:srgbClr val="DB735B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Arial" panose="020B0604020202020204" pitchFamily="34" charset="0"/>
                <a:sym typeface="Arial"/>
              </a:rPr>
              <a:t>Model - output</a:t>
            </a:r>
            <a:endParaRPr lang="ko-KR" altLang="en-US" sz="3600" b="1" dirty="0">
              <a:solidFill>
                <a:srgbClr val="DB735B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cs typeface="Arial" panose="020B0604020202020204" pitchFamily="34" charset="0"/>
            </a:endParaRPr>
          </a:p>
        </p:txBody>
      </p:sp>
      <p:pic>
        <p:nvPicPr>
          <p:cNvPr id="13" name="Google Shape;518;gdd2e669461_2_271">
            <a:extLst>
              <a:ext uri="{FF2B5EF4-FFF2-40B4-BE49-F238E27FC236}">
                <a16:creationId xmlns:a16="http://schemas.microsoft.com/office/drawing/2014/main" id="{F72C2DC4-D503-41AD-9A1E-2D28D62A3052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796871" y="1436617"/>
            <a:ext cx="4142933" cy="2496233"/>
          </a:xfrm>
          <a:prstGeom prst="rect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6" name="Google Shape;519;gdd2e669461_2_271">
            <a:extLst>
              <a:ext uri="{FF2B5EF4-FFF2-40B4-BE49-F238E27FC236}">
                <a16:creationId xmlns:a16="http://schemas.microsoft.com/office/drawing/2014/main" id="{51680E55-85D4-4DC7-88C9-FB4D485E57F0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440171" y="1436599"/>
            <a:ext cx="4142933" cy="2496240"/>
          </a:xfrm>
          <a:prstGeom prst="rect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7" name="Google Shape;520;gdd2e669461_2_271">
            <a:extLst>
              <a:ext uri="{FF2B5EF4-FFF2-40B4-BE49-F238E27FC236}">
                <a16:creationId xmlns:a16="http://schemas.microsoft.com/office/drawing/2014/main" id="{3E41BF57-D2C8-4915-B604-164E1442971C}"/>
              </a:ext>
            </a:extLst>
          </p:cNvPr>
          <p:cNvSpPr/>
          <p:nvPr/>
        </p:nvSpPr>
        <p:spPr>
          <a:xfrm>
            <a:off x="604871" y="1429932"/>
            <a:ext cx="1192000" cy="2496400"/>
          </a:xfrm>
          <a:prstGeom prst="rect">
            <a:avLst/>
          </a:prstGeom>
          <a:solidFill>
            <a:srgbClr val="7437C6"/>
          </a:solidFill>
          <a:ln w="9525" cap="flat" cmpd="sng">
            <a:solidFill>
              <a:srgbClr val="7437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lnSpc>
                <a:spcPct val="115000"/>
              </a:lnSpc>
              <a:buClr>
                <a:srgbClr val="000000"/>
              </a:buClr>
              <a:buSzPts val="1400"/>
            </a:pPr>
            <a:r>
              <a:rPr lang="en-US" altLang="ko" b="1" dirty="0">
                <a:solidFill>
                  <a:schemeClr val="lt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Arial"/>
                <a:sym typeface="Arial"/>
              </a:rPr>
              <a:t>same </a:t>
            </a:r>
          </a:p>
          <a:p>
            <a:pPr algn="ctr">
              <a:lnSpc>
                <a:spcPct val="115000"/>
              </a:lnSpc>
              <a:buClr>
                <a:srgbClr val="000000"/>
              </a:buClr>
              <a:buSzPts val="1400"/>
            </a:pPr>
            <a:r>
              <a:rPr lang="en-US" altLang="ko" b="1" dirty="0">
                <a:solidFill>
                  <a:schemeClr val="lt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Arial"/>
                <a:sym typeface="Arial"/>
              </a:rPr>
              <a:t>person</a:t>
            </a:r>
            <a:endParaRPr b="1" dirty="0">
              <a:solidFill>
                <a:schemeClr val="lt1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  <a:cs typeface="Arial"/>
              <a:sym typeface="Arial"/>
            </a:endParaRPr>
          </a:p>
        </p:txBody>
      </p:sp>
      <p:sp>
        <p:nvSpPr>
          <p:cNvPr id="21" name="Google Shape;521;gdd2e669461_2_271">
            <a:extLst>
              <a:ext uri="{FF2B5EF4-FFF2-40B4-BE49-F238E27FC236}">
                <a16:creationId xmlns:a16="http://schemas.microsoft.com/office/drawing/2014/main" id="{1081FC3E-F2C9-4DB1-9D90-BA9FC9C60E0A}"/>
              </a:ext>
            </a:extLst>
          </p:cNvPr>
          <p:cNvSpPr/>
          <p:nvPr/>
        </p:nvSpPr>
        <p:spPr>
          <a:xfrm>
            <a:off x="6248171" y="1436532"/>
            <a:ext cx="1192000" cy="2496400"/>
          </a:xfrm>
          <a:prstGeom prst="rect">
            <a:avLst/>
          </a:prstGeom>
          <a:solidFill>
            <a:schemeClr val="tx1"/>
          </a:solidFill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lnSpc>
                <a:spcPct val="115000"/>
              </a:lnSpc>
              <a:buClr>
                <a:srgbClr val="000000"/>
              </a:buClr>
              <a:buSzPts val="1400"/>
            </a:pPr>
            <a:r>
              <a:rPr lang="en-US" altLang="ko" sz="1600" b="1">
                <a:solidFill>
                  <a:schemeClr val="lt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Arial"/>
                <a:sym typeface="Arial"/>
              </a:rPr>
              <a:t>different </a:t>
            </a:r>
            <a:endParaRPr sz="1600" b="1">
              <a:solidFill>
                <a:schemeClr val="lt1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  <a:cs typeface="Arial"/>
              <a:sym typeface="Arial"/>
            </a:endParaRPr>
          </a:p>
          <a:p>
            <a:pPr algn="ctr">
              <a:lnSpc>
                <a:spcPct val="115000"/>
              </a:lnSpc>
              <a:buClr>
                <a:srgbClr val="000000"/>
              </a:buClr>
              <a:buSzPts val="1400"/>
            </a:pPr>
            <a:r>
              <a:rPr lang="en-US" altLang="ko" sz="1600" b="1">
                <a:solidFill>
                  <a:schemeClr val="lt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Arial"/>
                <a:sym typeface="Arial"/>
              </a:rPr>
              <a:t>person</a:t>
            </a:r>
            <a:endParaRPr sz="1600" b="1">
              <a:solidFill>
                <a:schemeClr val="lt1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  <a:cs typeface="Arial"/>
              <a:sym typeface="Arial"/>
            </a:endParaRPr>
          </a:p>
        </p:txBody>
      </p:sp>
      <p:pic>
        <p:nvPicPr>
          <p:cNvPr id="22" name="Google Shape;523;gdd2e669461_2_271">
            <a:extLst>
              <a:ext uri="{FF2B5EF4-FFF2-40B4-BE49-F238E27FC236}">
                <a16:creationId xmlns:a16="http://schemas.microsoft.com/office/drawing/2014/main" id="{429BE6B4-4BF3-46B2-9C8C-75145362A80A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31450" y="4049775"/>
            <a:ext cx="4142933" cy="2496231"/>
          </a:xfrm>
          <a:prstGeom prst="rect">
            <a:avLst/>
          </a:prstGeom>
          <a:noFill/>
          <a:ln w="9525" cap="flat" cmpd="sng">
            <a:solidFill>
              <a:srgbClr val="9E9E9E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3" name="Google Shape;524;gdd2e669461_2_271">
            <a:extLst>
              <a:ext uri="{FF2B5EF4-FFF2-40B4-BE49-F238E27FC236}">
                <a16:creationId xmlns:a16="http://schemas.microsoft.com/office/drawing/2014/main" id="{4C585008-E78C-4A5A-AAE7-30B661128DC1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788151" y="4049759"/>
            <a:ext cx="4142933" cy="2496263"/>
          </a:xfrm>
          <a:prstGeom prst="rect">
            <a:avLst/>
          </a:prstGeom>
          <a:noFill/>
          <a:ln w="9525" cap="flat" cmpd="sng">
            <a:solidFill>
              <a:srgbClr val="9E9E9E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4" name="Google Shape;525;gdd2e669461_2_271">
            <a:extLst>
              <a:ext uri="{FF2B5EF4-FFF2-40B4-BE49-F238E27FC236}">
                <a16:creationId xmlns:a16="http://schemas.microsoft.com/office/drawing/2014/main" id="{DD265733-E32E-4ED0-85AC-90DC5B533374}"/>
              </a:ext>
            </a:extLst>
          </p:cNvPr>
          <p:cNvSpPr/>
          <p:nvPr/>
        </p:nvSpPr>
        <p:spPr>
          <a:xfrm>
            <a:off x="596153" y="4049691"/>
            <a:ext cx="1192000" cy="2496400"/>
          </a:xfrm>
          <a:prstGeom prst="rect">
            <a:avLst/>
          </a:prstGeom>
          <a:solidFill>
            <a:srgbClr val="7437C6"/>
          </a:solidFill>
          <a:ln w="9525" cap="flat" cmpd="sng">
            <a:solidFill>
              <a:srgbClr val="7437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lnSpc>
                <a:spcPct val="115000"/>
              </a:lnSpc>
              <a:buClr>
                <a:srgbClr val="000000"/>
              </a:buClr>
              <a:buSzPts val="1400"/>
            </a:pPr>
            <a:r>
              <a:rPr lang="en-US" altLang="ko" b="1" dirty="0">
                <a:solidFill>
                  <a:schemeClr val="lt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Arial"/>
                <a:sym typeface="Arial"/>
              </a:rPr>
              <a:t>same </a:t>
            </a:r>
          </a:p>
          <a:p>
            <a:pPr algn="ctr">
              <a:lnSpc>
                <a:spcPct val="115000"/>
              </a:lnSpc>
              <a:buClr>
                <a:srgbClr val="000000"/>
              </a:buClr>
              <a:buSzPts val="1400"/>
            </a:pPr>
            <a:r>
              <a:rPr lang="en-US" altLang="ko" b="1" dirty="0">
                <a:solidFill>
                  <a:schemeClr val="lt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Arial"/>
                <a:sym typeface="Arial"/>
              </a:rPr>
              <a:t>person</a:t>
            </a:r>
            <a:endParaRPr b="1" dirty="0">
              <a:solidFill>
                <a:schemeClr val="lt1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  <a:cs typeface="Arial"/>
              <a:sym typeface="Arial"/>
            </a:endParaRPr>
          </a:p>
        </p:txBody>
      </p:sp>
      <p:sp>
        <p:nvSpPr>
          <p:cNvPr id="25" name="Google Shape;526;gdd2e669461_2_271">
            <a:extLst>
              <a:ext uri="{FF2B5EF4-FFF2-40B4-BE49-F238E27FC236}">
                <a16:creationId xmlns:a16="http://schemas.microsoft.com/office/drawing/2014/main" id="{B2505A1A-A1F6-4FE7-B9F0-3911564C4022}"/>
              </a:ext>
            </a:extLst>
          </p:cNvPr>
          <p:cNvSpPr/>
          <p:nvPr/>
        </p:nvSpPr>
        <p:spPr>
          <a:xfrm>
            <a:off x="6239455" y="4049691"/>
            <a:ext cx="1192000" cy="2496400"/>
          </a:xfrm>
          <a:prstGeom prst="rect">
            <a:avLst/>
          </a:prstGeom>
          <a:solidFill>
            <a:schemeClr val="tx1"/>
          </a:solidFill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lnSpc>
                <a:spcPct val="115000"/>
              </a:lnSpc>
              <a:buClr>
                <a:srgbClr val="000000"/>
              </a:buClr>
              <a:buSzPts val="1400"/>
            </a:pPr>
            <a:r>
              <a:rPr lang="en-US" altLang="ko" sz="1600" b="1">
                <a:solidFill>
                  <a:schemeClr val="lt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Arial"/>
                <a:sym typeface="Arial"/>
              </a:rPr>
              <a:t>different </a:t>
            </a:r>
            <a:endParaRPr sz="1600" b="1">
              <a:solidFill>
                <a:schemeClr val="lt1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  <a:cs typeface="Arial"/>
              <a:sym typeface="Arial"/>
            </a:endParaRPr>
          </a:p>
          <a:p>
            <a:pPr algn="ctr">
              <a:lnSpc>
                <a:spcPct val="115000"/>
              </a:lnSpc>
              <a:buClr>
                <a:srgbClr val="000000"/>
              </a:buClr>
              <a:buSzPts val="1400"/>
            </a:pPr>
            <a:r>
              <a:rPr lang="en-US" altLang="ko" sz="1600" b="1">
                <a:solidFill>
                  <a:schemeClr val="lt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Arial"/>
                <a:sym typeface="Arial"/>
              </a:rPr>
              <a:t>person</a:t>
            </a:r>
            <a:endParaRPr sz="1600" b="1">
              <a:solidFill>
                <a:schemeClr val="lt1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189453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7F8CD97-0C24-4500-B427-8E0128BAEBBA}"/>
              </a:ext>
            </a:extLst>
          </p:cNvPr>
          <p:cNvSpPr txBox="1"/>
          <p:nvPr/>
        </p:nvSpPr>
        <p:spPr>
          <a:xfrm>
            <a:off x="0" y="575643"/>
            <a:ext cx="5236747" cy="70788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ko-KR" altLang="en-US" sz="4000" b="1">
                <a:solidFill>
                  <a:srgbClr val="DB735B"/>
                </a:solidFill>
                <a:latin typeface="에스코어 드림 6 Bold" panose="020B0703030302020204" pitchFamily="34" charset="-127"/>
                <a:ea typeface="에스코어 드림 6 Bold"/>
                <a:cs typeface="Arial"/>
              </a:rPr>
              <a:t>시스템 구성도</a:t>
            </a:r>
            <a:endParaRPr lang="ko-KR" altLang="en-US" sz="4000" b="1" dirty="0">
              <a:solidFill>
                <a:srgbClr val="DB735B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cs typeface="Arial" panose="020B0604020202020204" pitchFamily="34" charset="0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2BF138BF-0FA9-4FFB-879B-FFF17B8431CA}"/>
              </a:ext>
            </a:extLst>
          </p:cNvPr>
          <p:cNvGrpSpPr/>
          <p:nvPr/>
        </p:nvGrpSpPr>
        <p:grpSpPr>
          <a:xfrm>
            <a:off x="0" y="-2311"/>
            <a:ext cx="2405495" cy="1562170"/>
            <a:chOff x="0" y="-2311"/>
            <a:chExt cx="2405495" cy="1562170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15EC7DE-3B2E-4B79-8FA4-3590DC11D8AE}"/>
                </a:ext>
              </a:extLst>
            </p:cNvPr>
            <p:cNvSpPr/>
            <p:nvPr/>
          </p:nvSpPr>
          <p:spPr>
            <a:xfrm rot="5400000">
              <a:off x="1053092" y="-1053091"/>
              <a:ext cx="299312" cy="2405495"/>
            </a:xfrm>
            <a:prstGeom prst="rect">
              <a:avLst/>
            </a:prstGeom>
            <a:solidFill>
              <a:srgbClr val="EEE1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142E1A35-F7AC-4E46-A28D-153AF3639460}"/>
                </a:ext>
              </a:extLst>
            </p:cNvPr>
            <p:cNvSpPr/>
            <p:nvPr/>
          </p:nvSpPr>
          <p:spPr>
            <a:xfrm rot="10800000">
              <a:off x="0" y="-2311"/>
              <a:ext cx="299312" cy="1562170"/>
            </a:xfrm>
            <a:prstGeom prst="rect">
              <a:avLst/>
            </a:prstGeom>
            <a:solidFill>
              <a:srgbClr val="EEE1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7EF7D779-3E56-4AA9-998E-043A8F105701}"/>
              </a:ext>
            </a:extLst>
          </p:cNvPr>
          <p:cNvGrpSpPr/>
          <p:nvPr/>
        </p:nvGrpSpPr>
        <p:grpSpPr>
          <a:xfrm rot="10800000">
            <a:off x="9786505" y="5295830"/>
            <a:ext cx="2405495" cy="1562170"/>
            <a:chOff x="152400" y="150089"/>
            <a:chExt cx="2405495" cy="1562170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45976A36-1CCA-4566-A73E-8F174D26CE19}"/>
                </a:ext>
              </a:extLst>
            </p:cNvPr>
            <p:cNvSpPr/>
            <p:nvPr/>
          </p:nvSpPr>
          <p:spPr>
            <a:xfrm rot="5400000">
              <a:off x="1205492" y="-900691"/>
              <a:ext cx="299312" cy="2405495"/>
            </a:xfrm>
            <a:prstGeom prst="rect">
              <a:avLst/>
            </a:prstGeom>
            <a:solidFill>
              <a:srgbClr val="EEE1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934929A1-576A-458F-A57E-1AD6CC429D70}"/>
                </a:ext>
              </a:extLst>
            </p:cNvPr>
            <p:cNvSpPr/>
            <p:nvPr/>
          </p:nvSpPr>
          <p:spPr>
            <a:xfrm rot="10800000">
              <a:off x="152400" y="150089"/>
              <a:ext cx="299312" cy="1562170"/>
            </a:xfrm>
            <a:prstGeom prst="rect">
              <a:avLst/>
            </a:prstGeom>
            <a:solidFill>
              <a:srgbClr val="EEE1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8" name="그림 8">
            <a:extLst>
              <a:ext uri="{FF2B5EF4-FFF2-40B4-BE49-F238E27FC236}">
                <a16:creationId xmlns:a16="http://schemas.microsoft.com/office/drawing/2014/main" id="{1F0F2077-B816-411E-B20D-9686F238B3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1843087"/>
            <a:ext cx="9144000" cy="317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9250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1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80ADA3B-7B96-4F52-AFAD-01513697487D}"/>
              </a:ext>
            </a:extLst>
          </p:cNvPr>
          <p:cNvSpPr/>
          <p:nvPr/>
        </p:nvSpPr>
        <p:spPr>
          <a:xfrm>
            <a:off x="0" y="3520965"/>
            <a:ext cx="12192000" cy="33370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3047999" y="1092365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ko-KR" sz="4800" b="1" dirty="0">
                <a:ln w="15875">
                  <a:solidFill>
                    <a:prstClr val="black">
                      <a:lumMod val="75000"/>
                      <a:lumOff val="25000"/>
                    </a:prstClr>
                  </a:solidFill>
                </a:ln>
                <a:pattFill prst="narVert">
                  <a:fgClr>
                    <a:srgbClr val="8D29B5"/>
                  </a:fgClr>
                  <a:bgClr>
                    <a:srgbClr val="FEEBFF"/>
                  </a:bgClr>
                </a:pattFill>
                <a:ea typeface="야놀자 야체 B" panose="02020603020101020101" pitchFamily="18" charset="-127"/>
              </a:rPr>
              <a:t>Contents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F3916CAD-84AC-4157-AE3A-ED126C648E52}"/>
              </a:ext>
            </a:extLst>
          </p:cNvPr>
          <p:cNvCxnSpPr>
            <a:cxnSpLocks/>
          </p:cNvCxnSpPr>
          <p:nvPr/>
        </p:nvCxnSpPr>
        <p:spPr>
          <a:xfrm>
            <a:off x="10511" y="3496293"/>
            <a:ext cx="12192000" cy="0"/>
          </a:xfrm>
          <a:prstGeom prst="line">
            <a:avLst/>
          </a:prstGeom>
          <a:ln w="38100">
            <a:solidFill>
              <a:srgbClr val="FFFFFF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타원 19">
            <a:extLst>
              <a:ext uri="{FF2B5EF4-FFF2-40B4-BE49-F238E27FC236}">
                <a16:creationId xmlns:a16="http://schemas.microsoft.com/office/drawing/2014/main" id="{3E54815E-9ACF-4508-9925-1FEAAB6F6CB6}"/>
              </a:ext>
            </a:extLst>
          </p:cNvPr>
          <p:cNvSpPr/>
          <p:nvPr/>
        </p:nvSpPr>
        <p:spPr>
          <a:xfrm>
            <a:off x="1067356" y="3411858"/>
            <a:ext cx="216000" cy="216000"/>
          </a:xfrm>
          <a:prstGeom prst="ellipse">
            <a:avLst/>
          </a:prstGeom>
          <a:pattFill prst="dkUpDiag">
            <a:fgClr>
              <a:srgbClr val="DB735B"/>
            </a:fgClr>
            <a:bgClr>
              <a:srgbClr val="E7A191"/>
            </a:bgClr>
          </a:patt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prstClr val="white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65C9DCA7-41EA-4ABD-A739-081E7D3D8FA0}"/>
              </a:ext>
            </a:extLst>
          </p:cNvPr>
          <p:cNvSpPr/>
          <p:nvPr/>
        </p:nvSpPr>
        <p:spPr>
          <a:xfrm>
            <a:off x="10929666" y="3388293"/>
            <a:ext cx="216000" cy="216000"/>
          </a:xfrm>
          <a:prstGeom prst="ellipse">
            <a:avLst/>
          </a:prstGeom>
          <a:pattFill prst="dkUpDiag">
            <a:fgClr>
              <a:srgbClr val="DB735B"/>
            </a:fgClr>
            <a:bgClr>
              <a:srgbClr val="E7A191"/>
            </a:bgClr>
          </a:patt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prstClr val="white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4640769C-7C38-4C93-8F71-62787C45CF4E}"/>
              </a:ext>
            </a:extLst>
          </p:cNvPr>
          <p:cNvSpPr/>
          <p:nvPr/>
        </p:nvSpPr>
        <p:spPr>
          <a:xfrm>
            <a:off x="3529131" y="3411858"/>
            <a:ext cx="216000" cy="216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prstClr val="white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F7F1DBCC-F0DE-4F81-8FE4-8EFF64809DE0}"/>
              </a:ext>
            </a:extLst>
          </p:cNvPr>
          <p:cNvSpPr/>
          <p:nvPr/>
        </p:nvSpPr>
        <p:spPr>
          <a:xfrm>
            <a:off x="5995976" y="3388293"/>
            <a:ext cx="216000" cy="216000"/>
          </a:xfrm>
          <a:prstGeom prst="ellipse">
            <a:avLst/>
          </a:prstGeom>
          <a:solidFill>
            <a:srgbClr val="E9F2F9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prstClr val="white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D7B7CB1D-3516-4924-AB2B-4984C36E8231}"/>
              </a:ext>
            </a:extLst>
          </p:cNvPr>
          <p:cNvSpPr/>
          <p:nvPr/>
        </p:nvSpPr>
        <p:spPr>
          <a:xfrm>
            <a:off x="8462821" y="3388293"/>
            <a:ext cx="216000" cy="216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prstClr val="white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30E64D8-3DF1-4AC9-A296-094D3F4ADB1E}"/>
              </a:ext>
            </a:extLst>
          </p:cNvPr>
          <p:cNvSpPr txBox="1"/>
          <p:nvPr/>
        </p:nvSpPr>
        <p:spPr>
          <a:xfrm>
            <a:off x="600595" y="4544636"/>
            <a:ext cx="136552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팀원소개</a:t>
            </a:r>
            <a:endParaRPr lang="ko-KR" altLang="en-US" sz="2000" dirty="0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BE1790E7-B99A-495A-A7A2-175BC63B29B0}"/>
              </a:ext>
            </a:extLst>
          </p:cNvPr>
          <p:cNvCxnSpPr>
            <a:cxnSpLocks/>
          </p:cNvCxnSpPr>
          <p:nvPr/>
        </p:nvCxnSpPr>
        <p:spPr>
          <a:xfrm>
            <a:off x="4945117" y="2024943"/>
            <a:ext cx="2301766" cy="0"/>
          </a:xfrm>
          <a:prstGeom prst="line">
            <a:avLst/>
          </a:prstGeom>
          <a:ln w="38100">
            <a:solidFill>
              <a:schemeClr val="bg1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6BF8EFA1-D123-40C3-9AAA-02AF289A24C5}"/>
              </a:ext>
            </a:extLst>
          </p:cNvPr>
          <p:cNvSpPr txBox="1"/>
          <p:nvPr/>
        </p:nvSpPr>
        <p:spPr>
          <a:xfrm>
            <a:off x="2788897" y="4544636"/>
            <a:ext cx="199074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프로젝트소개</a:t>
            </a:r>
            <a:endParaRPr lang="ko-KR" altLang="en-US" sz="20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64A30F5-B706-463F-BE42-21424F59B9CE}"/>
              </a:ext>
            </a:extLst>
          </p:cNvPr>
          <p:cNvSpPr txBox="1"/>
          <p:nvPr/>
        </p:nvSpPr>
        <p:spPr>
          <a:xfrm>
            <a:off x="5497563" y="4544636"/>
            <a:ext cx="136552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수행계획</a:t>
            </a:r>
            <a:endParaRPr lang="ko-KR" altLang="en-US" sz="2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D855632-D1B3-4BBC-9E8D-899A24CC4B70}"/>
              </a:ext>
            </a:extLst>
          </p:cNvPr>
          <p:cNvSpPr txBox="1"/>
          <p:nvPr/>
        </p:nvSpPr>
        <p:spPr>
          <a:xfrm>
            <a:off x="7838564" y="4539010"/>
            <a:ext cx="189417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분야별 작업</a:t>
            </a:r>
            <a:endParaRPr lang="ko-KR" altLang="en-US" sz="20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E792037-70E4-4AE1-89EC-710064F02AE5}"/>
              </a:ext>
            </a:extLst>
          </p:cNvPr>
          <p:cNvSpPr txBox="1"/>
          <p:nvPr/>
        </p:nvSpPr>
        <p:spPr>
          <a:xfrm>
            <a:off x="10711115" y="4545779"/>
            <a:ext cx="136552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시연</a:t>
            </a:r>
            <a:endParaRPr lang="ko-KR" altLang="en-US" sz="2000" dirty="0"/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85F520A7-61ED-402A-87F7-827915C801EF}"/>
              </a:ext>
            </a:extLst>
          </p:cNvPr>
          <p:cNvCxnSpPr/>
          <p:nvPr/>
        </p:nvCxnSpPr>
        <p:spPr>
          <a:xfrm rot="5400000" flipH="1">
            <a:off x="830542" y="3997866"/>
            <a:ext cx="720000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099ECCAC-5D48-48AA-9494-AD8AD6D69288}"/>
              </a:ext>
            </a:extLst>
          </p:cNvPr>
          <p:cNvCxnSpPr/>
          <p:nvPr/>
        </p:nvCxnSpPr>
        <p:spPr>
          <a:xfrm rot="5400000" flipH="1">
            <a:off x="3277131" y="3987858"/>
            <a:ext cx="720000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3A8B58B6-D44E-4D49-8F6B-8219D82A17C8}"/>
              </a:ext>
            </a:extLst>
          </p:cNvPr>
          <p:cNvCxnSpPr/>
          <p:nvPr/>
        </p:nvCxnSpPr>
        <p:spPr>
          <a:xfrm rot="5400000" flipH="1">
            <a:off x="5741806" y="3964293"/>
            <a:ext cx="720000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E0733649-7AE8-4AF6-AC6E-990181C17732}"/>
              </a:ext>
            </a:extLst>
          </p:cNvPr>
          <p:cNvCxnSpPr/>
          <p:nvPr/>
        </p:nvCxnSpPr>
        <p:spPr>
          <a:xfrm rot="5400000" flipH="1">
            <a:off x="8210821" y="3964293"/>
            <a:ext cx="720000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2F86E6C2-F45F-49EC-BEC7-AE2FED2474C5}"/>
              </a:ext>
            </a:extLst>
          </p:cNvPr>
          <p:cNvCxnSpPr/>
          <p:nvPr/>
        </p:nvCxnSpPr>
        <p:spPr>
          <a:xfrm rot="5400000" flipH="1">
            <a:off x="10677301" y="3964293"/>
            <a:ext cx="720000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92154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7F8CD97-0C24-4500-B427-8E0128BAEBBA}"/>
              </a:ext>
            </a:extLst>
          </p:cNvPr>
          <p:cNvSpPr txBox="1"/>
          <p:nvPr/>
        </p:nvSpPr>
        <p:spPr>
          <a:xfrm>
            <a:off x="0" y="575643"/>
            <a:ext cx="5236747" cy="70788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4000" b="1">
                <a:solidFill>
                  <a:srgbClr val="DB735B"/>
                </a:solidFill>
                <a:latin typeface="에스코어 드림 6 Bold" panose="020B0703030302020204" pitchFamily="34" charset="-127"/>
                <a:ea typeface="에스코어 드림 6 Bold"/>
                <a:cs typeface="Arial"/>
              </a:rPr>
              <a:t>시스템 구성도 - 1</a:t>
            </a:r>
            <a:endParaRPr lang="ko-KR" altLang="en-US" sz="4000" b="1" dirty="0">
              <a:solidFill>
                <a:srgbClr val="DB735B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cs typeface="Arial" panose="020B0604020202020204" pitchFamily="34" charset="0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2BF138BF-0FA9-4FFB-879B-FFF17B8431CA}"/>
              </a:ext>
            </a:extLst>
          </p:cNvPr>
          <p:cNvGrpSpPr/>
          <p:nvPr/>
        </p:nvGrpSpPr>
        <p:grpSpPr>
          <a:xfrm>
            <a:off x="0" y="-2311"/>
            <a:ext cx="2405495" cy="1562170"/>
            <a:chOff x="0" y="-2311"/>
            <a:chExt cx="2405495" cy="1562170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15EC7DE-3B2E-4B79-8FA4-3590DC11D8AE}"/>
                </a:ext>
              </a:extLst>
            </p:cNvPr>
            <p:cNvSpPr/>
            <p:nvPr/>
          </p:nvSpPr>
          <p:spPr>
            <a:xfrm rot="5400000">
              <a:off x="1053092" y="-1053091"/>
              <a:ext cx="299312" cy="2405495"/>
            </a:xfrm>
            <a:prstGeom prst="rect">
              <a:avLst/>
            </a:prstGeom>
            <a:solidFill>
              <a:srgbClr val="EEE1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142E1A35-F7AC-4E46-A28D-153AF3639460}"/>
                </a:ext>
              </a:extLst>
            </p:cNvPr>
            <p:cNvSpPr/>
            <p:nvPr/>
          </p:nvSpPr>
          <p:spPr>
            <a:xfrm rot="10800000">
              <a:off x="0" y="-2311"/>
              <a:ext cx="299312" cy="1562170"/>
            </a:xfrm>
            <a:prstGeom prst="rect">
              <a:avLst/>
            </a:prstGeom>
            <a:solidFill>
              <a:srgbClr val="EEE1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7EF7D779-3E56-4AA9-998E-043A8F105701}"/>
              </a:ext>
            </a:extLst>
          </p:cNvPr>
          <p:cNvGrpSpPr/>
          <p:nvPr/>
        </p:nvGrpSpPr>
        <p:grpSpPr>
          <a:xfrm rot="10800000">
            <a:off x="9786505" y="5295830"/>
            <a:ext cx="2405495" cy="1562170"/>
            <a:chOff x="152400" y="150089"/>
            <a:chExt cx="2405495" cy="1562170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45976A36-1CCA-4566-A73E-8F174D26CE19}"/>
                </a:ext>
              </a:extLst>
            </p:cNvPr>
            <p:cNvSpPr/>
            <p:nvPr/>
          </p:nvSpPr>
          <p:spPr>
            <a:xfrm rot="5400000">
              <a:off x="1205492" y="-900691"/>
              <a:ext cx="299312" cy="2405495"/>
            </a:xfrm>
            <a:prstGeom prst="rect">
              <a:avLst/>
            </a:prstGeom>
            <a:solidFill>
              <a:srgbClr val="EEE1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934929A1-576A-458F-A57E-1AD6CC429D70}"/>
                </a:ext>
              </a:extLst>
            </p:cNvPr>
            <p:cNvSpPr/>
            <p:nvPr/>
          </p:nvSpPr>
          <p:spPr>
            <a:xfrm rot="10800000">
              <a:off x="152400" y="150089"/>
              <a:ext cx="299312" cy="1562170"/>
            </a:xfrm>
            <a:prstGeom prst="rect">
              <a:avLst/>
            </a:prstGeom>
            <a:solidFill>
              <a:srgbClr val="EEE1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" name="그림 2">
            <a:extLst>
              <a:ext uri="{FF2B5EF4-FFF2-40B4-BE49-F238E27FC236}">
                <a16:creationId xmlns:a16="http://schemas.microsoft.com/office/drawing/2014/main" id="{5F96CD0E-03DC-4CDD-B83F-45E89862AE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374" y="2514600"/>
            <a:ext cx="10668000" cy="2577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939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7F8CD97-0C24-4500-B427-8E0128BAEBBA}"/>
              </a:ext>
            </a:extLst>
          </p:cNvPr>
          <p:cNvSpPr txBox="1"/>
          <p:nvPr/>
        </p:nvSpPr>
        <p:spPr>
          <a:xfrm>
            <a:off x="0" y="575643"/>
            <a:ext cx="5236747" cy="70788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ko-KR" sz="4000" b="1">
                <a:solidFill>
                  <a:srgbClr val="DB735B"/>
                </a:solidFill>
                <a:latin typeface="Malgun Gothic"/>
                <a:ea typeface="Malgun Gothic"/>
                <a:cs typeface="Arial"/>
                <a:sym typeface="Arial"/>
              </a:rPr>
              <a:t>시스템 구성도 - </a:t>
            </a:r>
            <a:r>
              <a:rPr lang="en-US" altLang="ko-KR" sz="4000" b="1">
                <a:solidFill>
                  <a:srgbClr val="DB735B"/>
                </a:solidFill>
                <a:latin typeface="Malgun Gothic"/>
                <a:ea typeface="Malgun Gothic"/>
                <a:cs typeface="Arial"/>
                <a:sym typeface="Arial"/>
              </a:rPr>
              <a:t>2</a:t>
            </a:r>
            <a:endParaRPr lang="ko-KR" sz="4000">
              <a:solidFill>
                <a:srgbClr val="000000"/>
              </a:solidFill>
              <a:latin typeface="맑은 고딕" panose="020F0502020204030204"/>
              <a:ea typeface="맑은 고딕" panose="020F0502020204030204"/>
              <a:cs typeface="Arial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2BF138BF-0FA9-4FFB-879B-FFF17B8431CA}"/>
              </a:ext>
            </a:extLst>
          </p:cNvPr>
          <p:cNvGrpSpPr/>
          <p:nvPr/>
        </p:nvGrpSpPr>
        <p:grpSpPr>
          <a:xfrm>
            <a:off x="0" y="-2311"/>
            <a:ext cx="2405495" cy="1562170"/>
            <a:chOff x="0" y="-2311"/>
            <a:chExt cx="2405495" cy="1562170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15EC7DE-3B2E-4B79-8FA4-3590DC11D8AE}"/>
                </a:ext>
              </a:extLst>
            </p:cNvPr>
            <p:cNvSpPr/>
            <p:nvPr/>
          </p:nvSpPr>
          <p:spPr>
            <a:xfrm rot="5400000">
              <a:off x="1053092" y="-1053091"/>
              <a:ext cx="299312" cy="2405495"/>
            </a:xfrm>
            <a:prstGeom prst="rect">
              <a:avLst/>
            </a:prstGeom>
            <a:solidFill>
              <a:srgbClr val="EEE1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142E1A35-F7AC-4E46-A28D-153AF3639460}"/>
                </a:ext>
              </a:extLst>
            </p:cNvPr>
            <p:cNvSpPr/>
            <p:nvPr/>
          </p:nvSpPr>
          <p:spPr>
            <a:xfrm rot="10800000">
              <a:off x="0" y="-2311"/>
              <a:ext cx="299312" cy="1562170"/>
            </a:xfrm>
            <a:prstGeom prst="rect">
              <a:avLst/>
            </a:prstGeom>
            <a:solidFill>
              <a:srgbClr val="EEE1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7EF7D779-3E56-4AA9-998E-043A8F105701}"/>
              </a:ext>
            </a:extLst>
          </p:cNvPr>
          <p:cNvGrpSpPr/>
          <p:nvPr/>
        </p:nvGrpSpPr>
        <p:grpSpPr>
          <a:xfrm rot="10800000">
            <a:off x="9786505" y="5295830"/>
            <a:ext cx="2405495" cy="1562170"/>
            <a:chOff x="152400" y="150089"/>
            <a:chExt cx="2405495" cy="1562170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45976A36-1CCA-4566-A73E-8F174D26CE19}"/>
                </a:ext>
              </a:extLst>
            </p:cNvPr>
            <p:cNvSpPr/>
            <p:nvPr/>
          </p:nvSpPr>
          <p:spPr>
            <a:xfrm rot="5400000">
              <a:off x="1205492" y="-900691"/>
              <a:ext cx="299312" cy="2405495"/>
            </a:xfrm>
            <a:prstGeom prst="rect">
              <a:avLst/>
            </a:prstGeom>
            <a:solidFill>
              <a:srgbClr val="EEE1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934929A1-576A-458F-A57E-1AD6CC429D70}"/>
                </a:ext>
              </a:extLst>
            </p:cNvPr>
            <p:cNvSpPr/>
            <p:nvPr/>
          </p:nvSpPr>
          <p:spPr>
            <a:xfrm rot="10800000">
              <a:off x="152400" y="150089"/>
              <a:ext cx="299312" cy="1562170"/>
            </a:xfrm>
            <a:prstGeom prst="rect">
              <a:avLst/>
            </a:prstGeom>
            <a:solidFill>
              <a:srgbClr val="EEE1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" name="그림 3">
            <a:extLst>
              <a:ext uri="{FF2B5EF4-FFF2-40B4-BE49-F238E27FC236}">
                <a16:creationId xmlns:a16="http://schemas.microsoft.com/office/drawing/2014/main" id="{B6084D7E-E260-46D6-A5D6-D2333CF8ED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423" y="2143805"/>
            <a:ext cx="11039475" cy="2958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3551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7F8CD97-0C24-4500-B427-8E0128BAEBBA}"/>
              </a:ext>
            </a:extLst>
          </p:cNvPr>
          <p:cNvSpPr txBox="1"/>
          <p:nvPr/>
        </p:nvSpPr>
        <p:spPr>
          <a:xfrm>
            <a:off x="0" y="522583"/>
            <a:ext cx="6269142" cy="70788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4000" b="1">
                <a:solidFill>
                  <a:srgbClr val="DB735B"/>
                </a:solidFill>
                <a:latin typeface="에스코어 드림 6 Bold"/>
                <a:ea typeface="에스코어 드림 6 Bold"/>
                <a:cs typeface="Arial"/>
                <a:sym typeface="Arial"/>
              </a:rPr>
              <a:t>라즈베리파이 플로우차트</a:t>
            </a:r>
            <a:endParaRPr lang="ko-KR" altLang="en-US" sz="4000" b="1" dirty="0">
              <a:solidFill>
                <a:srgbClr val="DB735B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cs typeface="Arial" panose="020B0604020202020204" pitchFamily="34" charset="0"/>
              <a:sym typeface="Arial"/>
            </a:endParaRPr>
          </a:p>
        </p:txBody>
      </p:sp>
      <p:pic>
        <p:nvPicPr>
          <p:cNvPr id="4" name="Google Shape;409;p21">
            <a:extLst>
              <a:ext uri="{FF2B5EF4-FFF2-40B4-BE49-F238E27FC236}">
                <a16:creationId xmlns:a16="http://schemas.microsoft.com/office/drawing/2014/main" id="{C7BC366F-F5D2-4480-9A4E-95C38004D055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" y="1857433"/>
            <a:ext cx="12149759" cy="421419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411;p21">
            <a:extLst>
              <a:ext uri="{FF2B5EF4-FFF2-40B4-BE49-F238E27FC236}">
                <a16:creationId xmlns:a16="http://schemas.microsoft.com/office/drawing/2014/main" id="{24B0822D-16DE-45DE-900A-E67E9794E603}"/>
              </a:ext>
            </a:extLst>
          </p:cNvPr>
          <p:cNvSpPr/>
          <p:nvPr/>
        </p:nvSpPr>
        <p:spPr>
          <a:xfrm>
            <a:off x="179385" y="3496127"/>
            <a:ext cx="4216401" cy="234214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>
              <a:buClr>
                <a:srgbClr val="000000"/>
              </a:buClr>
              <a:buSzPts val="1050"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412;p21">
            <a:extLst>
              <a:ext uri="{FF2B5EF4-FFF2-40B4-BE49-F238E27FC236}">
                <a16:creationId xmlns:a16="http://schemas.microsoft.com/office/drawing/2014/main" id="{6D50EB6D-4832-4049-98AC-652D5F92D92D}"/>
              </a:ext>
            </a:extLst>
          </p:cNvPr>
          <p:cNvSpPr txBox="1"/>
          <p:nvPr/>
        </p:nvSpPr>
        <p:spPr>
          <a:xfrm>
            <a:off x="280963" y="3165763"/>
            <a:ext cx="4038935" cy="3077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algn="ctr">
              <a:buClr>
                <a:srgbClr val="000000"/>
              </a:buClr>
              <a:buSzPts val="900"/>
            </a:pPr>
            <a:r>
              <a:rPr lang="en-US" altLang="ko" sz="12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 IoT </a:t>
            </a:r>
            <a:r>
              <a:rPr lang="ko" altLang="en-US" sz="12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장비 설계 </a:t>
            </a:r>
            <a:r>
              <a:rPr lang="en-US" altLang="ko" sz="12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ko" altLang="en-US" sz="12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초음파센서</a:t>
            </a:r>
            <a:r>
              <a:rPr lang="en-US" altLang="ko" sz="12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ko" altLang="en-US" sz="12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카메라</a:t>
            </a:r>
            <a:r>
              <a:rPr lang="en-US" altLang="ko" sz="12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12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413;p21">
            <a:extLst>
              <a:ext uri="{FF2B5EF4-FFF2-40B4-BE49-F238E27FC236}">
                <a16:creationId xmlns:a16="http://schemas.microsoft.com/office/drawing/2014/main" id="{8924AF87-96CD-4FE5-AD85-96041D538BE4}"/>
              </a:ext>
            </a:extLst>
          </p:cNvPr>
          <p:cNvSpPr/>
          <p:nvPr/>
        </p:nvSpPr>
        <p:spPr>
          <a:xfrm>
            <a:off x="4648991" y="2796855"/>
            <a:ext cx="862013" cy="1245951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>
              <a:buClr>
                <a:srgbClr val="000000"/>
              </a:buClr>
              <a:buSzPts val="1050"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414;p21">
            <a:extLst>
              <a:ext uri="{FF2B5EF4-FFF2-40B4-BE49-F238E27FC236}">
                <a16:creationId xmlns:a16="http://schemas.microsoft.com/office/drawing/2014/main" id="{904E9044-B544-4894-9C67-A9F445A72EAF}"/>
              </a:ext>
            </a:extLst>
          </p:cNvPr>
          <p:cNvSpPr txBox="1"/>
          <p:nvPr/>
        </p:nvSpPr>
        <p:spPr>
          <a:xfrm>
            <a:off x="4337832" y="2290703"/>
            <a:ext cx="1371211" cy="492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algn="ctr">
              <a:buClr>
                <a:srgbClr val="000000"/>
              </a:buClr>
              <a:buSzPts val="900"/>
            </a:pPr>
            <a:r>
              <a:rPr lang="en-US" altLang="ko" sz="1200" b="1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2. </a:t>
            </a:r>
            <a:r>
              <a:rPr lang="ko" altLang="en-US" sz="1200" b="1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프레임 추출 </a:t>
            </a:r>
            <a:br>
              <a:rPr lang="ko" altLang="en-US" sz="1200" b="1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ko" altLang="en-US" sz="1200" b="1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r>
              <a:rPr lang="en-US" altLang="ko" sz="1200" b="1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(jpg, byte)</a:t>
            </a:r>
            <a:endParaRPr sz="1200" b="1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415;p21">
            <a:extLst>
              <a:ext uri="{FF2B5EF4-FFF2-40B4-BE49-F238E27FC236}">
                <a16:creationId xmlns:a16="http://schemas.microsoft.com/office/drawing/2014/main" id="{3FC11220-6E15-429F-A9D5-A2041A93EC39}"/>
              </a:ext>
            </a:extLst>
          </p:cNvPr>
          <p:cNvSpPr/>
          <p:nvPr/>
        </p:nvSpPr>
        <p:spPr>
          <a:xfrm>
            <a:off x="5767381" y="2059834"/>
            <a:ext cx="862013" cy="1476325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>
              <a:buClr>
                <a:srgbClr val="000000"/>
              </a:buClr>
              <a:buSzPts val="1050"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416;p21">
            <a:extLst>
              <a:ext uri="{FF2B5EF4-FFF2-40B4-BE49-F238E27FC236}">
                <a16:creationId xmlns:a16="http://schemas.microsoft.com/office/drawing/2014/main" id="{0C7A3536-BE04-49FD-A1D1-9FF6E65AF117}"/>
              </a:ext>
            </a:extLst>
          </p:cNvPr>
          <p:cNvSpPr txBox="1"/>
          <p:nvPr/>
        </p:nvSpPr>
        <p:spPr>
          <a:xfrm>
            <a:off x="4790400" y="1559859"/>
            <a:ext cx="2942115" cy="492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algn="ctr">
              <a:buClr>
                <a:srgbClr val="000000"/>
              </a:buClr>
              <a:buSzPts val="900"/>
            </a:pPr>
            <a:r>
              <a:rPr lang="en-US" altLang="ko" sz="1200" b="1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2.1.1 AI </a:t>
            </a:r>
            <a:r>
              <a:rPr lang="ko" altLang="en-US" sz="1200" b="1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모델에게 </a:t>
            </a:r>
            <a:r>
              <a:rPr lang="en-US" altLang="ko" sz="1200" b="1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Input image </a:t>
            </a:r>
            <a:r>
              <a:rPr lang="ko" altLang="en-US" sz="1200" b="1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제공</a:t>
            </a:r>
            <a:endParaRPr sz="1200" b="1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ctr">
              <a:buClr>
                <a:srgbClr val="000000"/>
              </a:buClr>
              <a:buSzPts val="900"/>
            </a:pPr>
            <a:r>
              <a:rPr lang="en-US" altLang="ko" sz="1200" b="1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(cropped face)</a:t>
            </a:r>
            <a:endParaRPr sz="1200" b="1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417;p21">
            <a:extLst>
              <a:ext uri="{FF2B5EF4-FFF2-40B4-BE49-F238E27FC236}">
                <a16:creationId xmlns:a16="http://schemas.microsoft.com/office/drawing/2014/main" id="{07C19A58-167A-473C-9D50-29516FD1611B}"/>
              </a:ext>
            </a:extLst>
          </p:cNvPr>
          <p:cNvSpPr/>
          <p:nvPr/>
        </p:nvSpPr>
        <p:spPr>
          <a:xfrm>
            <a:off x="7872410" y="4009468"/>
            <a:ext cx="1503361" cy="316653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>
              <a:buClr>
                <a:srgbClr val="000000"/>
              </a:buClr>
              <a:buSzPts val="1050"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418;p21">
            <a:extLst>
              <a:ext uri="{FF2B5EF4-FFF2-40B4-BE49-F238E27FC236}">
                <a16:creationId xmlns:a16="http://schemas.microsoft.com/office/drawing/2014/main" id="{DD835545-1468-4081-85CF-D60B35A790A7}"/>
              </a:ext>
            </a:extLst>
          </p:cNvPr>
          <p:cNvSpPr txBox="1"/>
          <p:nvPr/>
        </p:nvSpPr>
        <p:spPr>
          <a:xfrm>
            <a:off x="7800829" y="4346696"/>
            <a:ext cx="4219555" cy="3077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algn="ctr">
              <a:buClr>
                <a:srgbClr val="000000"/>
              </a:buClr>
              <a:buSzPts val="900"/>
            </a:pPr>
            <a:r>
              <a:rPr lang="en-US" altLang="ko" sz="1200" b="1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2.1.2 AI </a:t>
            </a:r>
            <a:r>
              <a:rPr lang="ko" altLang="en-US" sz="1200" b="1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결과 기반 출입 기록이 담긴 파일명 제작 및 전달</a:t>
            </a:r>
            <a:endParaRPr sz="1200" b="1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419;p21">
            <a:extLst>
              <a:ext uri="{FF2B5EF4-FFF2-40B4-BE49-F238E27FC236}">
                <a16:creationId xmlns:a16="http://schemas.microsoft.com/office/drawing/2014/main" id="{06A51730-8212-4106-B842-3FB133161262}"/>
              </a:ext>
            </a:extLst>
          </p:cNvPr>
          <p:cNvSpPr/>
          <p:nvPr/>
        </p:nvSpPr>
        <p:spPr>
          <a:xfrm>
            <a:off x="11311155" y="2731531"/>
            <a:ext cx="648495" cy="807803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>
              <a:buClr>
                <a:srgbClr val="000000"/>
              </a:buClr>
              <a:buSzPts val="1050"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420;p21">
            <a:extLst>
              <a:ext uri="{FF2B5EF4-FFF2-40B4-BE49-F238E27FC236}">
                <a16:creationId xmlns:a16="http://schemas.microsoft.com/office/drawing/2014/main" id="{1094E2B1-7C12-4FF4-A47D-BBDC764D17DA}"/>
              </a:ext>
            </a:extLst>
          </p:cNvPr>
          <p:cNvSpPr txBox="1"/>
          <p:nvPr/>
        </p:nvSpPr>
        <p:spPr>
          <a:xfrm>
            <a:off x="9845333" y="2158187"/>
            <a:ext cx="2285765" cy="492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algn="ctr">
              <a:buClr>
                <a:srgbClr val="000000"/>
              </a:buClr>
              <a:buSzPts val="900"/>
            </a:pPr>
            <a:r>
              <a:rPr lang="en-US" altLang="ko" sz="1200" b="1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2.1.3 </a:t>
            </a:r>
            <a:r>
              <a:rPr lang="ko" altLang="en-US" sz="1200" b="1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새로 도출된 인물 정보를   </a:t>
            </a:r>
            <a:br>
              <a:rPr lang="ko" altLang="en-US" sz="1200" b="1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ko" altLang="en-US" sz="1200" b="1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en-US" altLang="ko" sz="1200" b="1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S3 bucket </a:t>
            </a:r>
            <a:r>
              <a:rPr lang="ko" altLang="en-US" sz="1200" b="1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에 전송</a:t>
            </a: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421;p21">
            <a:extLst>
              <a:ext uri="{FF2B5EF4-FFF2-40B4-BE49-F238E27FC236}">
                <a16:creationId xmlns:a16="http://schemas.microsoft.com/office/drawing/2014/main" id="{24D98DF7-7C10-4F3E-A072-B28E4AC3ED8C}"/>
              </a:ext>
            </a:extLst>
          </p:cNvPr>
          <p:cNvSpPr/>
          <p:nvPr/>
        </p:nvSpPr>
        <p:spPr>
          <a:xfrm>
            <a:off x="5766585" y="3753880"/>
            <a:ext cx="1907385" cy="78976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>
              <a:buClr>
                <a:srgbClr val="000000"/>
              </a:buClr>
              <a:buSzPts val="1050"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422;p21">
            <a:extLst>
              <a:ext uri="{FF2B5EF4-FFF2-40B4-BE49-F238E27FC236}">
                <a16:creationId xmlns:a16="http://schemas.microsoft.com/office/drawing/2014/main" id="{EF7EB8B4-14BB-470C-886B-C8EC6839DB13}"/>
              </a:ext>
            </a:extLst>
          </p:cNvPr>
          <p:cNvSpPr txBox="1"/>
          <p:nvPr/>
        </p:nvSpPr>
        <p:spPr>
          <a:xfrm>
            <a:off x="5695156" y="4564215"/>
            <a:ext cx="1975652" cy="3077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algn="ctr">
              <a:buClr>
                <a:srgbClr val="000000"/>
              </a:buClr>
              <a:buSzPts val="900"/>
            </a:pPr>
            <a:r>
              <a:rPr lang="en-US" altLang="ko" sz="1200" b="1">
                <a:solidFill>
                  <a:srgbClr val="00B0F0"/>
                </a:solidFill>
                <a:latin typeface="Arial"/>
                <a:ea typeface="Arial"/>
                <a:cs typeface="Arial"/>
                <a:sym typeface="Arial"/>
              </a:rPr>
              <a:t>2.2 </a:t>
            </a:r>
            <a:r>
              <a:rPr lang="ko" altLang="en-US" sz="1200" b="1">
                <a:solidFill>
                  <a:srgbClr val="00B0F0"/>
                </a:solidFill>
                <a:latin typeface="Arial"/>
                <a:ea typeface="Arial"/>
                <a:cs typeface="Arial"/>
                <a:sym typeface="Arial"/>
              </a:rPr>
              <a:t>스트리밍 서버 제작</a:t>
            </a: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423;p21">
            <a:extLst>
              <a:ext uri="{FF2B5EF4-FFF2-40B4-BE49-F238E27FC236}">
                <a16:creationId xmlns:a16="http://schemas.microsoft.com/office/drawing/2014/main" id="{AF020802-4A0E-4975-B5CE-65E72A0E19DD}"/>
              </a:ext>
            </a:extLst>
          </p:cNvPr>
          <p:cNvSpPr/>
          <p:nvPr/>
        </p:nvSpPr>
        <p:spPr>
          <a:xfrm>
            <a:off x="4647003" y="4404757"/>
            <a:ext cx="862013" cy="1176375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>
              <a:buClr>
                <a:srgbClr val="000000"/>
              </a:buClr>
              <a:buSzPts val="1050"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424;p21">
            <a:extLst>
              <a:ext uri="{FF2B5EF4-FFF2-40B4-BE49-F238E27FC236}">
                <a16:creationId xmlns:a16="http://schemas.microsoft.com/office/drawing/2014/main" id="{55B50F50-BA8D-4C6F-BF24-B0157BE9B46A}"/>
              </a:ext>
            </a:extLst>
          </p:cNvPr>
          <p:cNvSpPr txBox="1"/>
          <p:nvPr/>
        </p:nvSpPr>
        <p:spPr>
          <a:xfrm>
            <a:off x="4387959" y="5630843"/>
            <a:ext cx="1448959" cy="492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algn="ctr">
              <a:buClr>
                <a:srgbClr val="000000"/>
              </a:buClr>
              <a:buSzPts val="900"/>
            </a:pPr>
            <a:r>
              <a:rPr lang="en-US" altLang="ko" sz="1200" b="1">
                <a:solidFill>
                  <a:srgbClr val="007A37"/>
                </a:solidFill>
                <a:latin typeface="Arial"/>
                <a:ea typeface="Arial"/>
                <a:cs typeface="Arial"/>
                <a:sym typeface="Arial"/>
              </a:rPr>
              <a:t>3. </a:t>
            </a:r>
            <a:r>
              <a:rPr lang="ko" altLang="en-US" sz="1200" b="1">
                <a:solidFill>
                  <a:srgbClr val="007A37"/>
                </a:solidFill>
                <a:latin typeface="Arial"/>
                <a:ea typeface="Arial"/>
                <a:cs typeface="Arial"/>
                <a:sym typeface="Arial"/>
              </a:rPr>
              <a:t>영상 녹화 시작 </a:t>
            </a:r>
            <a:br>
              <a:rPr lang="ko" altLang="en-US" sz="1200" b="1">
                <a:solidFill>
                  <a:srgbClr val="007A37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ko" altLang="en-US" sz="1200" b="1">
                <a:solidFill>
                  <a:srgbClr val="007A37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en-US" altLang="ko" sz="1200" b="1">
                <a:solidFill>
                  <a:srgbClr val="007A37"/>
                </a:solidFill>
                <a:latin typeface="Arial"/>
                <a:ea typeface="Arial"/>
                <a:cs typeface="Arial"/>
                <a:sym typeface="Arial"/>
              </a:rPr>
              <a:t>(mp4)</a:t>
            </a:r>
            <a:endParaRPr sz="1200" b="1">
              <a:solidFill>
                <a:srgbClr val="007A3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425;p21">
            <a:extLst>
              <a:ext uri="{FF2B5EF4-FFF2-40B4-BE49-F238E27FC236}">
                <a16:creationId xmlns:a16="http://schemas.microsoft.com/office/drawing/2014/main" id="{3C5ACFA0-643B-4A29-BB8F-E1A4833944CE}"/>
              </a:ext>
            </a:extLst>
          </p:cNvPr>
          <p:cNvSpPr/>
          <p:nvPr/>
        </p:nvSpPr>
        <p:spPr>
          <a:xfrm>
            <a:off x="9605493" y="4771469"/>
            <a:ext cx="1768941" cy="809663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>
              <a:buClr>
                <a:srgbClr val="000000"/>
              </a:buClr>
              <a:buSzPts val="1050"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426;p21">
            <a:extLst>
              <a:ext uri="{FF2B5EF4-FFF2-40B4-BE49-F238E27FC236}">
                <a16:creationId xmlns:a16="http://schemas.microsoft.com/office/drawing/2014/main" id="{4F6CEAA9-13B4-4CB8-B000-5E623A776CB6}"/>
              </a:ext>
            </a:extLst>
          </p:cNvPr>
          <p:cNvSpPr txBox="1"/>
          <p:nvPr/>
        </p:nvSpPr>
        <p:spPr>
          <a:xfrm>
            <a:off x="7670808" y="5723175"/>
            <a:ext cx="4193101" cy="3077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algn="ctr">
              <a:buClr>
                <a:srgbClr val="000000"/>
              </a:buClr>
              <a:buSzPts val="900"/>
            </a:pPr>
            <a:r>
              <a:rPr lang="en-US" altLang="ko" sz="1200" b="1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3.1 </a:t>
            </a:r>
            <a:r>
              <a:rPr lang="ko" altLang="en-US" sz="1200" b="1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전달받은 파일명으로 영상 저장 및 </a:t>
            </a:r>
            <a:r>
              <a:rPr lang="en-US" altLang="ko" sz="1200" b="1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S3 bucket</a:t>
            </a:r>
            <a:r>
              <a:rPr lang="ko" altLang="en-US" sz="1200" b="1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에 전송 </a:t>
            </a: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C8DE6FAE-4F85-480E-978C-947D81912998}"/>
              </a:ext>
            </a:extLst>
          </p:cNvPr>
          <p:cNvGrpSpPr/>
          <p:nvPr/>
        </p:nvGrpSpPr>
        <p:grpSpPr>
          <a:xfrm>
            <a:off x="0" y="-2311"/>
            <a:ext cx="2405495" cy="1562170"/>
            <a:chOff x="0" y="-2311"/>
            <a:chExt cx="2405495" cy="1562170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8FF61C52-18AA-4EE7-896F-C9BDC622E36F}"/>
                </a:ext>
              </a:extLst>
            </p:cNvPr>
            <p:cNvSpPr/>
            <p:nvPr/>
          </p:nvSpPr>
          <p:spPr>
            <a:xfrm rot="5400000">
              <a:off x="1053092" y="-1053091"/>
              <a:ext cx="299312" cy="2405495"/>
            </a:xfrm>
            <a:prstGeom prst="rect">
              <a:avLst/>
            </a:prstGeom>
            <a:solidFill>
              <a:srgbClr val="EEE1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08E4B055-41BD-4D3A-81AE-D6076740B46A}"/>
                </a:ext>
              </a:extLst>
            </p:cNvPr>
            <p:cNvSpPr/>
            <p:nvPr/>
          </p:nvSpPr>
          <p:spPr>
            <a:xfrm rot="10800000">
              <a:off x="0" y="-2311"/>
              <a:ext cx="299312" cy="1562170"/>
            </a:xfrm>
            <a:prstGeom prst="rect">
              <a:avLst/>
            </a:prstGeom>
            <a:solidFill>
              <a:srgbClr val="EEE1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F526B0E0-CD3B-4646-BF90-AD4CE5B9CCFE}"/>
              </a:ext>
            </a:extLst>
          </p:cNvPr>
          <p:cNvGrpSpPr/>
          <p:nvPr/>
        </p:nvGrpSpPr>
        <p:grpSpPr>
          <a:xfrm rot="10800000">
            <a:off x="9786505" y="5295830"/>
            <a:ext cx="2405495" cy="1562170"/>
            <a:chOff x="152400" y="150089"/>
            <a:chExt cx="2405495" cy="1562170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3CDB81C5-D17B-4C62-9DE6-CF4DE5C0A329}"/>
                </a:ext>
              </a:extLst>
            </p:cNvPr>
            <p:cNvSpPr/>
            <p:nvPr/>
          </p:nvSpPr>
          <p:spPr>
            <a:xfrm rot="5400000">
              <a:off x="1205492" y="-900691"/>
              <a:ext cx="299312" cy="2405495"/>
            </a:xfrm>
            <a:prstGeom prst="rect">
              <a:avLst/>
            </a:prstGeom>
            <a:solidFill>
              <a:srgbClr val="EEE1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84C7897C-1722-474D-807C-FB772F997591}"/>
                </a:ext>
              </a:extLst>
            </p:cNvPr>
            <p:cNvSpPr/>
            <p:nvPr/>
          </p:nvSpPr>
          <p:spPr>
            <a:xfrm rot="10800000">
              <a:off x="152400" y="150089"/>
              <a:ext cx="299312" cy="1562170"/>
            </a:xfrm>
            <a:prstGeom prst="rect">
              <a:avLst/>
            </a:prstGeom>
            <a:solidFill>
              <a:srgbClr val="EEE1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8733199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43"/>
          <p:cNvSpPr txBox="1"/>
          <p:nvPr/>
        </p:nvSpPr>
        <p:spPr>
          <a:xfrm>
            <a:off x="441333" y="388124"/>
            <a:ext cx="3240400" cy="5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>
              <a:buClr>
                <a:schemeClr val="lt1"/>
              </a:buClr>
              <a:buSzPts val="2400"/>
            </a:pPr>
            <a:r>
              <a:rPr lang="ko" altLang="en-US" sz="32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데이터 전처리</a:t>
            </a:r>
            <a:endParaRPr sz="32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CFB6CC-B109-4042-BCC5-EDB1B0092D4D}"/>
              </a:ext>
            </a:extLst>
          </p:cNvPr>
          <p:cNvSpPr txBox="1"/>
          <p:nvPr/>
        </p:nvSpPr>
        <p:spPr>
          <a:xfrm>
            <a:off x="410507" y="544890"/>
            <a:ext cx="590064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4000" b="1" dirty="0">
                <a:solidFill>
                  <a:srgbClr val="DB735B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Arial" panose="020B0604020202020204" pitchFamily="34" charset="0"/>
                <a:sym typeface="Arial"/>
              </a:rPr>
              <a:t>Sub - </a:t>
            </a:r>
            <a:r>
              <a:rPr lang="ko-KR" altLang="en-US" sz="3600" b="1" dirty="0">
                <a:solidFill>
                  <a:schemeClr val="accent5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Arial" panose="020B0604020202020204" pitchFamily="34" charset="0"/>
                <a:sym typeface="Arial"/>
              </a:rPr>
              <a:t>지역 안전사고 알림</a:t>
            </a:r>
            <a:endParaRPr lang="ko-KR" altLang="en-US" sz="4000" b="1" dirty="0">
              <a:solidFill>
                <a:schemeClr val="accent5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0D64D2B2-34A5-484E-B2F6-40481911467E}"/>
              </a:ext>
            </a:extLst>
          </p:cNvPr>
          <p:cNvGrpSpPr/>
          <p:nvPr/>
        </p:nvGrpSpPr>
        <p:grpSpPr>
          <a:xfrm>
            <a:off x="0" y="-2311"/>
            <a:ext cx="2405495" cy="1562170"/>
            <a:chOff x="0" y="-2311"/>
            <a:chExt cx="2405495" cy="156217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37D4C84-4D8A-49D6-9263-5EAA1C3FE832}"/>
                </a:ext>
              </a:extLst>
            </p:cNvPr>
            <p:cNvSpPr/>
            <p:nvPr/>
          </p:nvSpPr>
          <p:spPr>
            <a:xfrm rot="5400000">
              <a:off x="1053092" y="-1053091"/>
              <a:ext cx="299312" cy="2405495"/>
            </a:xfrm>
            <a:prstGeom prst="rect">
              <a:avLst/>
            </a:prstGeom>
            <a:solidFill>
              <a:srgbClr val="EEE1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0DFD567B-5BF0-4535-93C2-866A439F8478}"/>
                </a:ext>
              </a:extLst>
            </p:cNvPr>
            <p:cNvSpPr/>
            <p:nvPr/>
          </p:nvSpPr>
          <p:spPr>
            <a:xfrm rot="10800000">
              <a:off x="0" y="-2311"/>
              <a:ext cx="299312" cy="1562170"/>
            </a:xfrm>
            <a:prstGeom prst="rect">
              <a:avLst/>
            </a:prstGeom>
            <a:solidFill>
              <a:srgbClr val="EEE1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73F0588B-73CC-439F-95BC-7EC7591DEB28}"/>
              </a:ext>
            </a:extLst>
          </p:cNvPr>
          <p:cNvGrpSpPr/>
          <p:nvPr/>
        </p:nvGrpSpPr>
        <p:grpSpPr>
          <a:xfrm rot="10800000">
            <a:off x="9786505" y="5295830"/>
            <a:ext cx="2405495" cy="1562170"/>
            <a:chOff x="152400" y="150089"/>
            <a:chExt cx="2405495" cy="1562170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E063FD09-3FA9-49F8-A308-4964CFDCFC4B}"/>
                </a:ext>
              </a:extLst>
            </p:cNvPr>
            <p:cNvSpPr/>
            <p:nvPr/>
          </p:nvSpPr>
          <p:spPr>
            <a:xfrm rot="5400000">
              <a:off x="1205492" y="-900691"/>
              <a:ext cx="299312" cy="2405495"/>
            </a:xfrm>
            <a:prstGeom prst="rect">
              <a:avLst/>
            </a:prstGeom>
            <a:solidFill>
              <a:srgbClr val="EEE1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94466800-8E9D-4497-9AA7-D9C31392C2D5}"/>
                </a:ext>
              </a:extLst>
            </p:cNvPr>
            <p:cNvSpPr/>
            <p:nvPr/>
          </p:nvSpPr>
          <p:spPr>
            <a:xfrm rot="10800000">
              <a:off x="152400" y="150089"/>
              <a:ext cx="299312" cy="1562170"/>
            </a:xfrm>
            <a:prstGeom prst="rect">
              <a:avLst/>
            </a:prstGeom>
            <a:solidFill>
              <a:srgbClr val="EEE1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아래쪽 화살표 설명선[D] 2">
            <a:extLst>
              <a:ext uri="{FF2B5EF4-FFF2-40B4-BE49-F238E27FC236}">
                <a16:creationId xmlns:a16="http://schemas.microsoft.com/office/drawing/2014/main" id="{8E57B87A-5A9B-494B-9178-716B5FED30A5}"/>
              </a:ext>
            </a:extLst>
          </p:cNvPr>
          <p:cNvSpPr/>
          <p:nvPr/>
        </p:nvSpPr>
        <p:spPr>
          <a:xfrm>
            <a:off x="7989482" y="633363"/>
            <a:ext cx="3494442" cy="911199"/>
          </a:xfrm>
          <a:prstGeom prst="rect">
            <a:avLst/>
          </a:prstGeom>
          <a:noFill/>
          <a:ln w="57150">
            <a:solidFill>
              <a:srgbClr val="CA6ABC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1.</a:t>
            </a:r>
            <a:r>
              <a:rPr kumimoji="1" lang="ko-KR" altLang="en-US" sz="1600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 사건 사고 기사 </a:t>
            </a:r>
            <a:r>
              <a:rPr kumimoji="1" lang="ko-KR" altLang="en-US" sz="1600" dirty="0" err="1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크롤링</a:t>
            </a:r>
            <a:endParaRPr kumimoji="1" lang="en-US" altLang="ko-KR" sz="1600" dirty="0">
              <a:solidFill>
                <a:schemeClr val="tx1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pic>
        <p:nvPicPr>
          <p:cNvPr id="14" name="Google Shape;533;p43">
            <a:extLst>
              <a:ext uri="{FF2B5EF4-FFF2-40B4-BE49-F238E27FC236}">
                <a16:creationId xmlns:a16="http://schemas.microsoft.com/office/drawing/2014/main" id="{26DEC7E7-DF63-4E12-A0D2-1B7369F175A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3621" t="18605" r="39534" b="6050"/>
          <a:stretch/>
        </p:blipFill>
        <p:spPr>
          <a:xfrm>
            <a:off x="654424" y="1370900"/>
            <a:ext cx="6926294" cy="5185476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아래쪽 화살표 설명선[D] 8">
            <a:extLst>
              <a:ext uri="{FF2B5EF4-FFF2-40B4-BE49-F238E27FC236}">
                <a16:creationId xmlns:a16="http://schemas.microsoft.com/office/drawing/2014/main" id="{0C8B44A4-3054-4FC4-91ED-B392F7CDC1E8}"/>
              </a:ext>
            </a:extLst>
          </p:cNvPr>
          <p:cNvSpPr/>
          <p:nvPr/>
        </p:nvSpPr>
        <p:spPr>
          <a:xfrm>
            <a:off x="8039283" y="2172492"/>
            <a:ext cx="3494442" cy="911199"/>
          </a:xfrm>
          <a:prstGeom prst="rect">
            <a:avLst/>
          </a:prstGeom>
          <a:noFill/>
          <a:ln w="57150">
            <a:solidFill>
              <a:srgbClr val="CA6ABC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2.</a:t>
            </a:r>
            <a:r>
              <a:rPr kumimoji="1" lang="ko-KR" altLang="en-US" sz="1600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 지역구 추출</a:t>
            </a:r>
            <a:endParaRPr kumimoji="1" lang="en-US" altLang="ko-KR" sz="1600" dirty="0">
              <a:solidFill>
                <a:schemeClr val="tx1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16" name="아래쪽 화살표 설명선[D] 9">
            <a:extLst>
              <a:ext uri="{FF2B5EF4-FFF2-40B4-BE49-F238E27FC236}">
                <a16:creationId xmlns:a16="http://schemas.microsoft.com/office/drawing/2014/main" id="{B372000B-0F55-4D5A-856B-29B5A703756F}"/>
              </a:ext>
            </a:extLst>
          </p:cNvPr>
          <p:cNvSpPr/>
          <p:nvPr/>
        </p:nvSpPr>
        <p:spPr>
          <a:xfrm>
            <a:off x="8039283" y="3772607"/>
            <a:ext cx="3494442" cy="911199"/>
          </a:xfrm>
          <a:prstGeom prst="rect">
            <a:avLst/>
          </a:prstGeom>
          <a:noFill/>
          <a:ln w="57150">
            <a:solidFill>
              <a:srgbClr val="CA6ABC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ko-KR" sz="1600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3.</a:t>
            </a:r>
            <a:r>
              <a:rPr kumimoji="1" lang="ko-KR" altLang="en-US" sz="1600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 형태소 분석 </a:t>
            </a:r>
            <a:endParaRPr kumimoji="1" lang="en-US" altLang="ko-KR" sz="1600" dirty="0">
              <a:solidFill>
                <a:schemeClr val="tx1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kumimoji="1" lang="en-US" altLang="ko-KR" sz="1600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&gt;</a:t>
            </a:r>
            <a:r>
              <a:rPr kumimoji="1" lang="ko-KR" altLang="en-US" sz="1600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 유사도 </a:t>
            </a:r>
            <a:r>
              <a:rPr kumimoji="1" lang="en-US" altLang="ko-KR" sz="1600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50%</a:t>
            </a:r>
            <a:r>
              <a:rPr kumimoji="1" lang="ko-KR" altLang="en-US" sz="1600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이상인 기사 제거</a:t>
            </a:r>
            <a:endParaRPr kumimoji="1" lang="en-US" altLang="ko-KR" sz="1600" dirty="0">
              <a:solidFill>
                <a:schemeClr val="tx1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17" name="아래쪽 화살표 설명선[D] 10">
            <a:extLst>
              <a:ext uri="{FF2B5EF4-FFF2-40B4-BE49-F238E27FC236}">
                <a16:creationId xmlns:a16="http://schemas.microsoft.com/office/drawing/2014/main" id="{FB758A68-4C2F-4183-843C-F98481F23C9A}"/>
              </a:ext>
            </a:extLst>
          </p:cNvPr>
          <p:cNvSpPr/>
          <p:nvPr/>
        </p:nvSpPr>
        <p:spPr>
          <a:xfrm>
            <a:off x="8043134" y="5307996"/>
            <a:ext cx="3494442" cy="911199"/>
          </a:xfrm>
          <a:prstGeom prst="rect">
            <a:avLst/>
          </a:prstGeom>
          <a:noFill/>
          <a:ln w="57150">
            <a:solidFill>
              <a:srgbClr val="CA6ABC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4.</a:t>
            </a:r>
            <a:r>
              <a:rPr kumimoji="1" lang="ko-KR" altLang="en-US" sz="1600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 </a:t>
            </a:r>
            <a:r>
              <a:rPr kumimoji="1" lang="en-US" altLang="ko-KR" sz="1600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DB </a:t>
            </a:r>
            <a:r>
              <a:rPr kumimoji="1" lang="ko-KR" altLang="en-US" sz="1600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저장</a:t>
            </a:r>
            <a:endParaRPr kumimoji="1" lang="en-US" altLang="ko-KR" sz="1600" dirty="0">
              <a:solidFill>
                <a:schemeClr val="tx1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2" name="화살표: 아래쪽 1">
            <a:extLst>
              <a:ext uri="{FF2B5EF4-FFF2-40B4-BE49-F238E27FC236}">
                <a16:creationId xmlns:a16="http://schemas.microsoft.com/office/drawing/2014/main" id="{B1DBC687-338B-4093-AB25-A2B037D11DC7}"/>
              </a:ext>
            </a:extLst>
          </p:cNvPr>
          <p:cNvSpPr/>
          <p:nvPr/>
        </p:nvSpPr>
        <p:spPr>
          <a:xfrm>
            <a:off x="9630582" y="1650468"/>
            <a:ext cx="311841" cy="412377"/>
          </a:xfrm>
          <a:prstGeom prst="downArrow">
            <a:avLst>
              <a:gd name="adj1" fmla="val 50000"/>
              <a:gd name="adj2" fmla="val 38501"/>
            </a:avLst>
          </a:prstGeom>
          <a:solidFill>
            <a:srgbClr val="EEE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화살표: 아래쪽 17">
            <a:extLst>
              <a:ext uri="{FF2B5EF4-FFF2-40B4-BE49-F238E27FC236}">
                <a16:creationId xmlns:a16="http://schemas.microsoft.com/office/drawing/2014/main" id="{C8C80BAF-725D-4D4B-B31F-C013E15735C6}"/>
              </a:ext>
            </a:extLst>
          </p:cNvPr>
          <p:cNvSpPr/>
          <p:nvPr/>
        </p:nvSpPr>
        <p:spPr>
          <a:xfrm>
            <a:off x="9630583" y="3266371"/>
            <a:ext cx="311841" cy="412377"/>
          </a:xfrm>
          <a:prstGeom prst="downArrow">
            <a:avLst>
              <a:gd name="adj1" fmla="val 50000"/>
              <a:gd name="adj2" fmla="val 38501"/>
            </a:avLst>
          </a:prstGeom>
          <a:solidFill>
            <a:srgbClr val="EEE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화살표: 아래쪽 18">
            <a:extLst>
              <a:ext uri="{FF2B5EF4-FFF2-40B4-BE49-F238E27FC236}">
                <a16:creationId xmlns:a16="http://schemas.microsoft.com/office/drawing/2014/main" id="{C23428DD-789F-440F-AA1E-CF48BEA536C4}"/>
              </a:ext>
            </a:extLst>
          </p:cNvPr>
          <p:cNvSpPr/>
          <p:nvPr/>
        </p:nvSpPr>
        <p:spPr>
          <a:xfrm>
            <a:off x="9631146" y="4811058"/>
            <a:ext cx="311841" cy="412377"/>
          </a:xfrm>
          <a:prstGeom prst="downArrow">
            <a:avLst>
              <a:gd name="adj1" fmla="val 50000"/>
              <a:gd name="adj2" fmla="val 38501"/>
            </a:avLst>
          </a:prstGeom>
          <a:solidFill>
            <a:srgbClr val="EEE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18830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1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55C87E94-E52B-4D56-9B39-8A1CB23FE2DF}"/>
              </a:ext>
            </a:extLst>
          </p:cNvPr>
          <p:cNvSpPr/>
          <p:nvPr/>
        </p:nvSpPr>
        <p:spPr>
          <a:xfrm>
            <a:off x="1273625" y="1520775"/>
            <a:ext cx="9941222" cy="3816449"/>
          </a:xfrm>
          <a:custGeom>
            <a:avLst/>
            <a:gdLst>
              <a:gd name="connsiteX0" fmla="*/ 0 w 9941222"/>
              <a:gd name="connsiteY0" fmla="*/ 699517 h 3816449"/>
              <a:gd name="connsiteX1" fmla="*/ 699517 w 9941222"/>
              <a:gd name="connsiteY1" fmla="*/ 0 h 3816449"/>
              <a:gd name="connsiteX2" fmla="*/ 9241705 w 9941222"/>
              <a:gd name="connsiteY2" fmla="*/ 0 h 3816449"/>
              <a:gd name="connsiteX3" fmla="*/ 9941222 w 9941222"/>
              <a:gd name="connsiteY3" fmla="*/ 699517 h 3816449"/>
              <a:gd name="connsiteX4" fmla="*/ 9941222 w 9941222"/>
              <a:gd name="connsiteY4" fmla="*/ 3116932 h 3816449"/>
              <a:gd name="connsiteX5" fmla="*/ 9241705 w 9941222"/>
              <a:gd name="connsiteY5" fmla="*/ 3816449 h 3816449"/>
              <a:gd name="connsiteX6" fmla="*/ 699517 w 9941222"/>
              <a:gd name="connsiteY6" fmla="*/ 3816449 h 3816449"/>
              <a:gd name="connsiteX7" fmla="*/ 0 w 9941222"/>
              <a:gd name="connsiteY7" fmla="*/ 3116932 h 3816449"/>
              <a:gd name="connsiteX8" fmla="*/ 0 w 9941222"/>
              <a:gd name="connsiteY8" fmla="*/ 699517 h 3816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941222" h="3816449" fill="none" extrusionOk="0">
                <a:moveTo>
                  <a:pt x="0" y="699517"/>
                </a:moveTo>
                <a:cubicBezTo>
                  <a:pt x="1093" y="342782"/>
                  <a:pt x="344033" y="51774"/>
                  <a:pt x="699517" y="0"/>
                </a:cubicBezTo>
                <a:cubicBezTo>
                  <a:pt x="4250509" y="72427"/>
                  <a:pt x="7790481" y="61419"/>
                  <a:pt x="9241705" y="0"/>
                </a:cubicBezTo>
                <a:cubicBezTo>
                  <a:pt x="9617287" y="-74006"/>
                  <a:pt x="9871387" y="292061"/>
                  <a:pt x="9941222" y="699517"/>
                </a:cubicBezTo>
                <a:cubicBezTo>
                  <a:pt x="10042098" y="1833983"/>
                  <a:pt x="9833909" y="2060221"/>
                  <a:pt x="9941222" y="3116932"/>
                </a:cubicBezTo>
                <a:cubicBezTo>
                  <a:pt x="9943369" y="3492369"/>
                  <a:pt x="9609859" y="3796070"/>
                  <a:pt x="9241705" y="3816449"/>
                </a:cubicBezTo>
                <a:cubicBezTo>
                  <a:pt x="5490437" y="3846276"/>
                  <a:pt x="2587178" y="3737143"/>
                  <a:pt x="699517" y="3816449"/>
                </a:cubicBezTo>
                <a:cubicBezTo>
                  <a:pt x="333651" y="3814135"/>
                  <a:pt x="-6661" y="3504582"/>
                  <a:pt x="0" y="3116932"/>
                </a:cubicBezTo>
                <a:cubicBezTo>
                  <a:pt x="50037" y="2201058"/>
                  <a:pt x="770" y="1328240"/>
                  <a:pt x="0" y="699517"/>
                </a:cubicBezTo>
                <a:close/>
              </a:path>
              <a:path w="9941222" h="3816449" stroke="0" extrusionOk="0">
                <a:moveTo>
                  <a:pt x="0" y="699517"/>
                </a:moveTo>
                <a:cubicBezTo>
                  <a:pt x="15434" y="317391"/>
                  <a:pt x="323540" y="21576"/>
                  <a:pt x="699517" y="0"/>
                </a:cubicBezTo>
                <a:cubicBezTo>
                  <a:pt x="3116689" y="123000"/>
                  <a:pt x="7539680" y="-96860"/>
                  <a:pt x="9241705" y="0"/>
                </a:cubicBezTo>
                <a:cubicBezTo>
                  <a:pt x="9597999" y="-22894"/>
                  <a:pt x="9949753" y="295986"/>
                  <a:pt x="9941222" y="699517"/>
                </a:cubicBezTo>
                <a:cubicBezTo>
                  <a:pt x="9944395" y="1357919"/>
                  <a:pt x="10035489" y="2546604"/>
                  <a:pt x="9941222" y="3116932"/>
                </a:cubicBezTo>
                <a:cubicBezTo>
                  <a:pt x="9902857" y="3517164"/>
                  <a:pt x="9609728" y="3813452"/>
                  <a:pt x="9241705" y="3816449"/>
                </a:cubicBezTo>
                <a:cubicBezTo>
                  <a:pt x="6884244" y="3655742"/>
                  <a:pt x="3991616" y="3856116"/>
                  <a:pt x="699517" y="3816449"/>
                </a:cubicBezTo>
                <a:cubicBezTo>
                  <a:pt x="260501" y="3805809"/>
                  <a:pt x="-67777" y="3472560"/>
                  <a:pt x="0" y="3116932"/>
                </a:cubicBezTo>
                <a:cubicBezTo>
                  <a:pt x="32216" y="1925694"/>
                  <a:pt x="57206" y="1245410"/>
                  <a:pt x="0" y="699517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852854689">
                  <a:prstGeom prst="roundRect">
                    <a:avLst>
                      <a:gd name="adj" fmla="val 18329"/>
                    </a:avLst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A828D43C-83A7-46EE-B677-749D3AB03115}"/>
              </a:ext>
            </a:extLst>
          </p:cNvPr>
          <p:cNvGrpSpPr/>
          <p:nvPr/>
        </p:nvGrpSpPr>
        <p:grpSpPr>
          <a:xfrm flipH="1">
            <a:off x="1039599" y="974026"/>
            <a:ext cx="4294401" cy="3691435"/>
            <a:chOff x="-801582" y="938167"/>
            <a:chExt cx="4566452" cy="3691435"/>
          </a:xfrm>
        </p:grpSpPr>
        <p:sp>
          <p:nvSpPr>
            <p:cNvPr id="10" name="사다리꼴 9">
              <a:extLst>
                <a:ext uri="{FF2B5EF4-FFF2-40B4-BE49-F238E27FC236}">
                  <a16:creationId xmlns:a16="http://schemas.microsoft.com/office/drawing/2014/main" id="{83E243DA-CF21-495A-A3D7-63EC0F4562DF}"/>
                </a:ext>
              </a:extLst>
            </p:cNvPr>
            <p:cNvSpPr/>
            <p:nvPr/>
          </p:nvSpPr>
          <p:spPr>
            <a:xfrm rot="3448357">
              <a:off x="-364074" y="500659"/>
              <a:ext cx="3691435" cy="4566452"/>
            </a:xfrm>
            <a:prstGeom prst="trapezoid">
              <a:avLst>
                <a:gd name="adj" fmla="val 49059"/>
              </a:avLst>
            </a:prstGeom>
            <a:gradFill flip="none" rotWithShape="1">
              <a:gsLst>
                <a:gs pos="0">
                  <a:srgbClr val="FFF8E5">
                    <a:alpha val="0"/>
                  </a:srgbClr>
                </a:gs>
                <a:gs pos="100000">
                  <a:schemeClr val="accent4">
                    <a:lumMod val="60000"/>
                    <a:lumOff val="40000"/>
                  </a:schemeClr>
                </a:gs>
              </a:gsLst>
              <a:lin ang="13500000" scaled="1"/>
              <a:tileRect/>
            </a:gradFill>
            <a:ln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8ABA8431-4831-4401-8050-B12001098B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07301" y="1427904"/>
              <a:ext cx="1108717" cy="1108717"/>
            </a:xfrm>
            <a:prstGeom prst="rect">
              <a:avLst/>
            </a:prstGeom>
          </p:spPr>
        </p:pic>
      </p:grpSp>
      <p:sp>
        <p:nvSpPr>
          <p:cNvPr id="6" name="직사각형 5"/>
          <p:cNvSpPr/>
          <p:nvPr/>
        </p:nvSpPr>
        <p:spPr>
          <a:xfrm>
            <a:off x="2328863" y="2902873"/>
            <a:ext cx="7534274" cy="912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000" dirty="0">
                <a:solidFill>
                  <a:prstClr val="black">
                    <a:lumMod val="65000"/>
                    <a:lumOff val="35000"/>
                  </a:prst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4. </a:t>
            </a:r>
            <a:r>
              <a:rPr lang="ko-KR" altLang="en-US" sz="4000" dirty="0">
                <a:solidFill>
                  <a:prstClr val="black">
                    <a:lumMod val="65000"/>
                    <a:lumOff val="35000"/>
                  </a:prst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시연영상</a:t>
            </a:r>
            <a:endParaRPr lang="en-US" altLang="ko-KR" sz="4000" dirty="0">
              <a:solidFill>
                <a:prstClr val="black">
                  <a:lumMod val="65000"/>
                  <a:lumOff val="35000"/>
                </a:prst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742036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1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55C87E94-E52B-4D56-9B39-8A1CB23FE2DF}"/>
              </a:ext>
            </a:extLst>
          </p:cNvPr>
          <p:cNvSpPr/>
          <p:nvPr/>
        </p:nvSpPr>
        <p:spPr>
          <a:xfrm>
            <a:off x="1273625" y="1520775"/>
            <a:ext cx="9941222" cy="3816449"/>
          </a:xfrm>
          <a:custGeom>
            <a:avLst/>
            <a:gdLst>
              <a:gd name="connsiteX0" fmla="*/ 0 w 9941222"/>
              <a:gd name="connsiteY0" fmla="*/ 699517 h 3816449"/>
              <a:gd name="connsiteX1" fmla="*/ 699517 w 9941222"/>
              <a:gd name="connsiteY1" fmla="*/ 0 h 3816449"/>
              <a:gd name="connsiteX2" fmla="*/ 9241705 w 9941222"/>
              <a:gd name="connsiteY2" fmla="*/ 0 h 3816449"/>
              <a:gd name="connsiteX3" fmla="*/ 9941222 w 9941222"/>
              <a:gd name="connsiteY3" fmla="*/ 699517 h 3816449"/>
              <a:gd name="connsiteX4" fmla="*/ 9941222 w 9941222"/>
              <a:gd name="connsiteY4" fmla="*/ 3116932 h 3816449"/>
              <a:gd name="connsiteX5" fmla="*/ 9241705 w 9941222"/>
              <a:gd name="connsiteY5" fmla="*/ 3816449 h 3816449"/>
              <a:gd name="connsiteX6" fmla="*/ 699517 w 9941222"/>
              <a:gd name="connsiteY6" fmla="*/ 3816449 h 3816449"/>
              <a:gd name="connsiteX7" fmla="*/ 0 w 9941222"/>
              <a:gd name="connsiteY7" fmla="*/ 3116932 h 3816449"/>
              <a:gd name="connsiteX8" fmla="*/ 0 w 9941222"/>
              <a:gd name="connsiteY8" fmla="*/ 699517 h 3816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941222" h="3816449" fill="none" extrusionOk="0">
                <a:moveTo>
                  <a:pt x="0" y="699517"/>
                </a:moveTo>
                <a:cubicBezTo>
                  <a:pt x="1093" y="342782"/>
                  <a:pt x="344033" y="51774"/>
                  <a:pt x="699517" y="0"/>
                </a:cubicBezTo>
                <a:cubicBezTo>
                  <a:pt x="4250509" y="72427"/>
                  <a:pt x="7790481" y="61419"/>
                  <a:pt x="9241705" y="0"/>
                </a:cubicBezTo>
                <a:cubicBezTo>
                  <a:pt x="9617287" y="-74006"/>
                  <a:pt x="9871387" y="292061"/>
                  <a:pt x="9941222" y="699517"/>
                </a:cubicBezTo>
                <a:cubicBezTo>
                  <a:pt x="10042098" y="1833983"/>
                  <a:pt x="9833909" y="2060221"/>
                  <a:pt x="9941222" y="3116932"/>
                </a:cubicBezTo>
                <a:cubicBezTo>
                  <a:pt x="9943369" y="3492369"/>
                  <a:pt x="9609859" y="3796070"/>
                  <a:pt x="9241705" y="3816449"/>
                </a:cubicBezTo>
                <a:cubicBezTo>
                  <a:pt x="5490437" y="3846276"/>
                  <a:pt x="2587178" y="3737143"/>
                  <a:pt x="699517" y="3816449"/>
                </a:cubicBezTo>
                <a:cubicBezTo>
                  <a:pt x="333651" y="3814135"/>
                  <a:pt x="-6661" y="3504582"/>
                  <a:pt x="0" y="3116932"/>
                </a:cubicBezTo>
                <a:cubicBezTo>
                  <a:pt x="50037" y="2201058"/>
                  <a:pt x="770" y="1328240"/>
                  <a:pt x="0" y="699517"/>
                </a:cubicBezTo>
                <a:close/>
              </a:path>
              <a:path w="9941222" h="3816449" stroke="0" extrusionOk="0">
                <a:moveTo>
                  <a:pt x="0" y="699517"/>
                </a:moveTo>
                <a:cubicBezTo>
                  <a:pt x="15434" y="317391"/>
                  <a:pt x="323540" y="21576"/>
                  <a:pt x="699517" y="0"/>
                </a:cubicBezTo>
                <a:cubicBezTo>
                  <a:pt x="3116689" y="123000"/>
                  <a:pt x="7539680" y="-96860"/>
                  <a:pt x="9241705" y="0"/>
                </a:cubicBezTo>
                <a:cubicBezTo>
                  <a:pt x="9597999" y="-22894"/>
                  <a:pt x="9949753" y="295986"/>
                  <a:pt x="9941222" y="699517"/>
                </a:cubicBezTo>
                <a:cubicBezTo>
                  <a:pt x="9944395" y="1357919"/>
                  <a:pt x="10035489" y="2546604"/>
                  <a:pt x="9941222" y="3116932"/>
                </a:cubicBezTo>
                <a:cubicBezTo>
                  <a:pt x="9902857" y="3517164"/>
                  <a:pt x="9609728" y="3813452"/>
                  <a:pt x="9241705" y="3816449"/>
                </a:cubicBezTo>
                <a:cubicBezTo>
                  <a:pt x="6884244" y="3655742"/>
                  <a:pt x="3991616" y="3856116"/>
                  <a:pt x="699517" y="3816449"/>
                </a:cubicBezTo>
                <a:cubicBezTo>
                  <a:pt x="260501" y="3805809"/>
                  <a:pt x="-67777" y="3472560"/>
                  <a:pt x="0" y="3116932"/>
                </a:cubicBezTo>
                <a:cubicBezTo>
                  <a:pt x="32216" y="1925694"/>
                  <a:pt x="57206" y="1245410"/>
                  <a:pt x="0" y="699517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852854689">
                  <a:prstGeom prst="roundRect">
                    <a:avLst>
                      <a:gd name="adj" fmla="val 18329"/>
                    </a:avLst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A828D43C-83A7-46EE-B677-749D3AB03115}"/>
              </a:ext>
            </a:extLst>
          </p:cNvPr>
          <p:cNvGrpSpPr/>
          <p:nvPr/>
        </p:nvGrpSpPr>
        <p:grpSpPr>
          <a:xfrm flipH="1">
            <a:off x="1039599" y="974026"/>
            <a:ext cx="4294401" cy="3691435"/>
            <a:chOff x="-801582" y="938167"/>
            <a:chExt cx="4566452" cy="3691435"/>
          </a:xfrm>
        </p:grpSpPr>
        <p:sp>
          <p:nvSpPr>
            <p:cNvPr id="10" name="사다리꼴 9">
              <a:extLst>
                <a:ext uri="{FF2B5EF4-FFF2-40B4-BE49-F238E27FC236}">
                  <a16:creationId xmlns:a16="http://schemas.microsoft.com/office/drawing/2014/main" id="{83E243DA-CF21-495A-A3D7-63EC0F4562DF}"/>
                </a:ext>
              </a:extLst>
            </p:cNvPr>
            <p:cNvSpPr/>
            <p:nvPr/>
          </p:nvSpPr>
          <p:spPr>
            <a:xfrm rot="3448357">
              <a:off x="-364074" y="500659"/>
              <a:ext cx="3691435" cy="4566452"/>
            </a:xfrm>
            <a:prstGeom prst="trapezoid">
              <a:avLst>
                <a:gd name="adj" fmla="val 49059"/>
              </a:avLst>
            </a:prstGeom>
            <a:gradFill flip="none" rotWithShape="1">
              <a:gsLst>
                <a:gs pos="0">
                  <a:srgbClr val="FFF8E5">
                    <a:alpha val="0"/>
                  </a:srgbClr>
                </a:gs>
                <a:gs pos="100000">
                  <a:schemeClr val="accent4">
                    <a:lumMod val="60000"/>
                    <a:lumOff val="40000"/>
                  </a:schemeClr>
                </a:gs>
              </a:gsLst>
              <a:lin ang="13500000" scaled="1"/>
              <a:tileRect/>
            </a:gradFill>
            <a:ln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8ABA8431-4831-4401-8050-B12001098B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07301" y="1427904"/>
              <a:ext cx="1108717" cy="1108717"/>
            </a:xfrm>
            <a:prstGeom prst="rect">
              <a:avLst/>
            </a:prstGeom>
          </p:spPr>
        </p:pic>
      </p:grpSp>
      <p:sp>
        <p:nvSpPr>
          <p:cNvPr id="6" name="직사각형 5"/>
          <p:cNvSpPr/>
          <p:nvPr/>
        </p:nvSpPr>
        <p:spPr>
          <a:xfrm>
            <a:off x="2328863" y="2902873"/>
            <a:ext cx="7534274" cy="912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000" dirty="0">
                <a:solidFill>
                  <a:prstClr val="black">
                    <a:lumMod val="65000"/>
                    <a:lumOff val="35000"/>
                  </a:prst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5. </a:t>
            </a:r>
            <a:r>
              <a:rPr lang="ko-KR" altLang="en-US" sz="4000" dirty="0">
                <a:solidFill>
                  <a:prstClr val="black">
                    <a:lumMod val="65000"/>
                    <a:lumOff val="35000"/>
                  </a:prst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문제 해결 및 느낀 점</a:t>
            </a:r>
            <a:endParaRPr lang="en-US" altLang="ko-KR" sz="4000" dirty="0">
              <a:solidFill>
                <a:prstClr val="black">
                  <a:lumMod val="65000"/>
                  <a:lumOff val="35000"/>
                </a:prst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9621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583;gdd2e669461_2_527">
            <a:extLst>
              <a:ext uri="{FF2B5EF4-FFF2-40B4-BE49-F238E27FC236}">
                <a16:creationId xmlns:a16="http://schemas.microsoft.com/office/drawing/2014/main" id="{D37792AD-667D-4D4D-A9B3-FD4F156BCA57}"/>
              </a:ext>
            </a:extLst>
          </p:cNvPr>
          <p:cNvSpPr/>
          <p:nvPr/>
        </p:nvSpPr>
        <p:spPr>
          <a:xfrm>
            <a:off x="860528" y="1750016"/>
            <a:ext cx="119600" cy="300727"/>
          </a:xfrm>
          <a:prstGeom prst="rect">
            <a:avLst/>
          </a:prstGeom>
          <a:solidFill>
            <a:srgbClr val="EEE1FF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sz="1867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584;gdd2e669461_2_527">
            <a:extLst>
              <a:ext uri="{FF2B5EF4-FFF2-40B4-BE49-F238E27FC236}">
                <a16:creationId xmlns:a16="http://schemas.microsoft.com/office/drawing/2014/main" id="{E64D8F94-1366-5B49-AA5F-1E330ED8C4E0}"/>
              </a:ext>
            </a:extLst>
          </p:cNvPr>
          <p:cNvSpPr txBox="1"/>
          <p:nvPr/>
        </p:nvSpPr>
        <p:spPr>
          <a:xfrm>
            <a:off x="998931" y="1630859"/>
            <a:ext cx="8809097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buClr>
                <a:srgbClr val="000000"/>
              </a:buClr>
              <a:buSzPts val="1500"/>
            </a:pPr>
            <a:r>
              <a:rPr lang="ko" altLang="en-US" b="1" dirty="0">
                <a:solidFill>
                  <a:schemeClr val="dk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Arial"/>
                <a:sym typeface="Arial"/>
              </a:rPr>
              <a:t>문제점</a:t>
            </a:r>
            <a:r>
              <a:rPr lang="ko-KR" altLang="en-US" b="1" dirty="0">
                <a:solidFill>
                  <a:schemeClr val="dk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Arial"/>
                <a:sym typeface="Arial"/>
              </a:rPr>
              <a:t> </a:t>
            </a:r>
            <a:r>
              <a:rPr lang="en-US" altLang="ko-KR" b="1" dirty="0">
                <a:solidFill>
                  <a:schemeClr val="dk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Arial"/>
                <a:sym typeface="Arial"/>
              </a:rPr>
              <a:t>#1.</a:t>
            </a:r>
            <a:r>
              <a:rPr lang="ko-KR" altLang="en-US" b="1" dirty="0">
                <a:solidFill>
                  <a:schemeClr val="dk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Arial"/>
                <a:sym typeface="Arial"/>
              </a:rPr>
              <a:t> </a:t>
            </a:r>
            <a:r>
              <a:rPr lang="ko-KR" altLang="en-US" b="1" dirty="0">
                <a:solidFill>
                  <a:srgbClr val="000000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Arial"/>
                <a:sym typeface="Arial"/>
              </a:rPr>
              <a:t>기존에 배웠던 분류 모델로는 원하는 기능을 구현할 수 없음</a:t>
            </a:r>
            <a:endParaRPr b="1" dirty="0">
              <a:solidFill>
                <a:schemeClr val="dk1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  <a:cs typeface="Arial"/>
              <a:sym typeface="Arial"/>
            </a:endParaRPr>
          </a:p>
        </p:txBody>
      </p:sp>
      <p:sp>
        <p:nvSpPr>
          <p:cNvPr id="7" name="Google Shape;585;gdd2e669461_2_527">
            <a:extLst>
              <a:ext uri="{FF2B5EF4-FFF2-40B4-BE49-F238E27FC236}">
                <a16:creationId xmlns:a16="http://schemas.microsoft.com/office/drawing/2014/main" id="{061D9F70-54EC-F348-9560-D76574518927}"/>
              </a:ext>
            </a:extLst>
          </p:cNvPr>
          <p:cNvSpPr txBox="1"/>
          <p:nvPr/>
        </p:nvSpPr>
        <p:spPr>
          <a:xfrm>
            <a:off x="808200" y="2154039"/>
            <a:ext cx="10423200" cy="5231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wrap="square" lIns="0" tIns="121900" rIns="121900" bIns="121900" anchor="t" anchorCtr="0">
            <a:spAutoFit/>
          </a:bodyPr>
          <a:lstStyle/>
          <a:p>
            <a:pPr>
              <a:buClr>
                <a:srgbClr val="000000"/>
              </a:buClr>
              <a:buSzPts val="1400"/>
            </a:pPr>
            <a:r>
              <a:rPr lang="ko-KR" altLang="en-US" b="1" dirty="0">
                <a:solidFill>
                  <a:srgbClr val="000000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Arial"/>
                <a:sym typeface="Arial"/>
              </a:rPr>
              <a:t>     해결 방법 </a:t>
            </a:r>
            <a:r>
              <a:rPr lang="en-US" altLang="ko-KR" b="1" dirty="0">
                <a:solidFill>
                  <a:srgbClr val="000000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Arial"/>
                <a:sym typeface="Arial"/>
              </a:rPr>
              <a:t>:</a:t>
            </a:r>
            <a:r>
              <a:rPr lang="ko-KR" altLang="en-US" b="1" dirty="0">
                <a:solidFill>
                  <a:srgbClr val="000000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Arial"/>
                <a:sym typeface="Arial"/>
              </a:rPr>
              <a:t> 새로운 방식의 모델 탐색 및 구현 </a:t>
            </a:r>
          </a:p>
        </p:txBody>
      </p:sp>
      <p:sp>
        <p:nvSpPr>
          <p:cNvPr id="14" name="Google Shape;583;gdd2e669461_2_527">
            <a:extLst>
              <a:ext uri="{FF2B5EF4-FFF2-40B4-BE49-F238E27FC236}">
                <a16:creationId xmlns:a16="http://schemas.microsoft.com/office/drawing/2014/main" id="{77CAC44E-E6CF-BA45-AD15-B3BC9B3C19DB}"/>
              </a:ext>
            </a:extLst>
          </p:cNvPr>
          <p:cNvSpPr/>
          <p:nvPr/>
        </p:nvSpPr>
        <p:spPr>
          <a:xfrm>
            <a:off x="860528" y="3319556"/>
            <a:ext cx="119600" cy="300727"/>
          </a:xfrm>
          <a:prstGeom prst="rect">
            <a:avLst/>
          </a:prstGeom>
          <a:solidFill>
            <a:srgbClr val="EEE1FF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sz="1867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584;gdd2e669461_2_527">
            <a:extLst>
              <a:ext uri="{FF2B5EF4-FFF2-40B4-BE49-F238E27FC236}">
                <a16:creationId xmlns:a16="http://schemas.microsoft.com/office/drawing/2014/main" id="{CD9F7E8A-D160-A24E-B959-FC3E9C6546CB}"/>
              </a:ext>
            </a:extLst>
          </p:cNvPr>
          <p:cNvSpPr txBox="1"/>
          <p:nvPr/>
        </p:nvSpPr>
        <p:spPr>
          <a:xfrm>
            <a:off x="998931" y="3200399"/>
            <a:ext cx="8809097" cy="53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buClr>
                <a:srgbClr val="000000"/>
              </a:buClr>
              <a:buSzPts val="1400"/>
            </a:pPr>
            <a:r>
              <a:rPr lang="ko-KR" altLang="en-US" b="1" dirty="0">
                <a:solidFill>
                  <a:srgbClr val="000000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Arial"/>
                <a:sym typeface="Arial"/>
              </a:rPr>
              <a:t>문제점 </a:t>
            </a:r>
            <a:r>
              <a:rPr lang="en-US" altLang="ko-KR" b="1" dirty="0">
                <a:solidFill>
                  <a:srgbClr val="000000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Arial"/>
                <a:sym typeface="Arial"/>
              </a:rPr>
              <a:t>#2.</a:t>
            </a:r>
            <a:r>
              <a:rPr lang="ko-KR" altLang="en-US" b="1" dirty="0">
                <a:solidFill>
                  <a:srgbClr val="000000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Arial"/>
                <a:sym typeface="Arial"/>
              </a:rPr>
              <a:t> 기본적인 모델은 정확도가 현저히 낮음</a:t>
            </a:r>
          </a:p>
        </p:txBody>
      </p:sp>
      <p:sp>
        <p:nvSpPr>
          <p:cNvPr id="16" name="Google Shape;585;gdd2e669461_2_527">
            <a:extLst>
              <a:ext uri="{FF2B5EF4-FFF2-40B4-BE49-F238E27FC236}">
                <a16:creationId xmlns:a16="http://schemas.microsoft.com/office/drawing/2014/main" id="{1E5FF83C-CA11-2046-8124-ABD5DC09FBFC}"/>
              </a:ext>
            </a:extLst>
          </p:cNvPr>
          <p:cNvSpPr txBox="1"/>
          <p:nvPr/>
        </p:nvSpPr>
        <p:spPr>
          <a:xfrm>
            <a:off x="808200" y="3723579"/>
            <a:ext cx="10423200" cy="5231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wrap="square" lIns="0" tIns="121900" rIns="121900" bIns="121900" anchor="t" anchorCtr="0">
            <a:spAutoFit/>
          </a:bodyPr>
          <a:lstStyle/>
          <a:p>
            <a:pPr>
              <a:buClr>
                <a:srgbClr val="000000"/>
              </a:buClr>
              <a:buSzPts val="1400"/>
            </a:pPr>
            <a:r>
              <a:rPr lang="ko-KR" altLang="en-US" b="1" dirty="0">
                <a:solidFill>
                  <a:srgbClr val="000000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Arial"/>
                <a:sym typeface="Arial"/>
              </a:rPr>
              <a:t>     해결 방법 </a:t>
            </a:r>
            <a:r>
              <a:rPr lang="en-US" altLang="ko-KR" b="1" dirty="0">
                <a:solidFill>
                  <a:srgbClr val="000000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Arial"/>
                <a:sym typeface="Arial"/>
              </a:rPr>
              <a:t>:</a:t>
            </a:r>
            <a:r>
              <a:rPr lang="ko-KR" altLang="en-US" b="1" dirty="0">
                <a:solidFill>
                  <a:srgbClr val="000000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Arial"/>
                <a:sym typeface="Arial"/>
              </a:rPr>
              <a:t> 단순한 </a:t>
            </a:r>
            <a:r>
              <a:rPr lang="ko-KR" altLang="en-US" b="1" dirty="0" err="1">
                <a:solidFill>
                  <a:srgbClr val="000000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Arial"/>
                <a:sym typeface="Arial"/>
              </a:rPr>
              <a:t>임베딩으로써의</a:t>
            </a:r>
            <a:r>
              <a:rPr lang="ko-KR" altLang="en-US" b="1" dirty="0">
                <a:solidFill>
                  <a:srgbClr val="000000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Arial"/>
                <a:sym typeface="Arial"/>
              </a:rPr>
              <a:t> 데이터 </a:t>
            </a:r>
            <a:r>
              <a:rPr lang="ko-KR" altLang="en-US" b="1" dirty="0" err="1">
                <a:solidFill>
                  <a:srgbClr val="000000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Arial"/>
                <a:sym typeface="Arial"/>
              </a:rPr>
              <a:t>전처리를</a:t>
            </a:r>
            <a:r>
              <a:rPr lang="ko-KR" altLang="en-US" b="1" dirty="0">
                <a:solidFill>
                  <a:srgbClr val="000000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Arial"/>
                <a:sym typeface="Arial"/>
              </a:rPr>
              <a:t> 넘어서 이미지 전처리 과정을 추가 </a:t>
            </a:r>
          </a:p>
        </p:txBody>
      </p:sp>
      <p:sp>
        <p:nvSpPr>
          <p:cNvPr id="17" name="Google Shape;583;gdd2e669461_2_527">
            <a:extLst>
              <a:ext uri="{FF2B5EF4-FFF2-40B4-BE49-F238E27FC236}">
                <a16:creationId xmlns:a16="http://schemas.microsoft.com/office/drawing/2014/main" id="{BB154794-7795-6E43-8D76-344BF3393D31}"/>
              </a:ext>
            </a:extLst>
          </p:cNvPr>
          <p:cNvSpPr/>
          <p:nvPr/>
        </p:nvSpPr>
        <p:spPr>
          <a:xfrm>
            <a:off x="860528" y="4899239"/>
            <a:ext cx="119600" cy="300727"/>
          </a:xfrm>
          <a:prstGeom prst="rect">
            <a:avLst/>
          </a:prstGeom>
          <a:solidFill>
            <a:srgbClr val="EEE1FF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sz="1867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584;gdd2e669461_2_527">
            <a:extLst>
              <a:ext uri="{FF2B5EF4-FFF2-40B4-BE49-F238E27FC236}">
                <a16:creationId xmlns:a16="http://schemas.microsoft.com/office/drawing/2014/main" id="{E9A2419F-C322-6347-817A-9A8000B4A096}"/>
              </a:ext>
            </a:extLst>
          </p:cNvPr>
          <p:cNvSpPr txBox="1"/>
          <p:nvPr/>
        </p:nvSpPr>
        <p:spPr>
          <a:xfrm>
            <a:off x="998931" y="4780082"/>
            <a:ext cx="10126269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buClr>
                <a:srgbClr val="000000"/>
              </a:buClr>
              <a:buSzPts val="1400"/>
            </a:pPr>
            <a:r>
              <a:rPr lang="ko-KR" altLang="en-US" b="1" dirty="0">
                <a:solidFill>
                  <a:srgbClr val="000000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Arial"/>
                <a:sym typeface="Arial"/>
              </a:rPr>
              <a:t>문제점 </a:t>
            </a:r>
            <a:r>
              <a:rPr lang="en-US" altLang="ko-KR" b="1" dirty="0">
                <a:solidFill>
                  <a:srgbClr val="000000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Arial"/>
                <a:sym typeface="Arial"/>
              </a:rPr>
              <a:t>#3.</a:t>
            </a:r>
            <a:r>
              <a:rPr lang="ko-KR" altLang="en-US" b="1" dirty="0">
                <a:solidFill>
                  <a:srgbClr val="000000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Arial"/>
                <a:sym typeface="Arial"/>
              </a:rPr>
              <a:t> 데이터 수집량을 늘리는 것이 현실적이거나 효과적인 데이터 증강 방식이 아님</a:t>
            </a:r>
          </a:p>
        </p:txBody>
      </p:sp>
      <p:sp>
        <p:nvSpPr>
          <p:cNvPr id="19" name="Google Shape;585;gdd2e669461_2_527">
            <a:extLst>
              <a:ext uri="{FF2B5EF4-FFF2-40B4-BE49-F238E27FC236}">
                <a16:creationId xmlns:a16="http://schemas.microsoft.com/office/drawing/2014/main" id="{175D6CC0-76CE-2A49-864C-846857BEBD05}"/>
              </a:ext>
            </a:extLst>
          </p:cNvPr>
          <p:cNvSpPr txBox="1"/>
          <p:nvPr/>
        </p:nvSpPr>
        <p:spPr>
          <a:xfrm>
            <a:off x="808200" y="5303262"/>
            <a:ext cx="10423200" cy="5231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wrap="square" lIns="0" tIns="121900" rIns="121900" bIns="121900" anchor="t" anchorCtr="0">
            <a:spAutoFit/>
          </a:bodyPr>
          <a:lstStyle/>
          <a:p>
            <a:pPr>
              <a:buClr>
                <a:srgbClr val="000000"/>
              </a:buClr>
              <a:buSzPts val="1400"/>
            </a:pPr>
            <a:r>
              <a:rPr lang="ko-KR" altLang="en-US" b="1" dirty="0">
                <a:solidFill>
                  <a:srgbClr val="000000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Arial"/>
                <a:sym typeface="Arial"/>
              </a:rPr>
              <a:t>     해결 방법 </a:t>
            </a:r>
            <a:r>
              <a:rPr lang="en-US" altLang="ko-KR" b="1" dirty="0">
                <a:solidFill>
                  <a:srgbClr val="000000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Arial"/>
                <a:sym typeface="Arial"/>
              </a:rPr>
              <a:t>:</a:t>
            </a:r>
            <a:r>
              <a:rPr lang="ko-KR" altLang="en-US" b="1" dirty="0">
                <a:solidFill>
                  <a:srgbClr val="000000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Arial"/>
                <a:sym typeface="Arial"/>
              </a:rPr>
              <a:t> 데이터 </a:t>
            </a:r>
            <a:r>
              <a:rPr lang="en" altLang="ko-KR" b="1" dirty="0">
                <a:solidFill>
                  <a:srgbClr val="000000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Arial"/>
                <a:sym typeface="Arial"/>
              </a:rPr>
              <a:t>Augmentation</a:t>
            </a:r>
            <a:r>
              <a:rPr lang="ko-KR" altLang="en-US" b="1" dirty="0">
                <a:solidFill>
                  <a:srgbClr val="000000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Arial"/>
                <a:sym typeface="Arial"/>
              </a:rPr>
              <a:t>을 활용하여 정확도를 높임과 동시에 데이터 개수 증강</a:t>
            </a:r>
          </a:p>
        </p:txBody>
      </p:sp>
      <p:sp>
        <p:nvSpPr>
          <p:cNvPr id="2" name="화살표: 오각형 1">
            <a:extLst>
              <a:ext uri="{FF2B5EF4-FFF2-40B4-BE49-F238E27FC236}">
                <a16:creationId xmlns:a16="http://schemas.microsoft.com/office/drawing/2014/main" id="{09D3183D-FFA4-4E88-8046-2558A3061719}"/>
              </a:ext>
            </a:extLst>
          </p:cNvPr>
          <p:cNvSpPr/>
          <p:nvPr/>
        </p:nvSpPr>
        <p:spPr>
          <a:xfrm>
            <a:off x="0" y="254188"/>
            <a:ext cx="5074024" cy="914400"/>
          </a:xfrm>
          <a:prstGeom prst="homePlate">
            <a:avLst/>
          </a:prstGeom>
          <a:solidFill>
            <a:srgbClr val="EEE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>
                <a:solidFill>
                  <a:srgbClr val="CA6ABC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Arial"/>
                <a:sym typeface="Arial"/>
              </a:rPr>
              <a:t>발생한 문제 및 해결 방법</a:t>
            </a:r>
          </a:p>
        </p:txBody>
      </p:sp>
    </p:spTree>
    <p:extLst>
      <p:ext uri="{BB962C8B-B14F-4D97-AF65-F5344CB8AC3E}">
        <p14:creationId xmlns:p14="http://schemas.microsoft.com/office/powerpoint/2010/main" val="23387387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583;gdd2e669461_2_527">
            <a:extLst>
              <a:ext uri="{FF2B5EF4-FFF2-40B4-BE49-F238E27FC236}">
                <a16:creationId xmlns:a16="http://schemas.microsoft.com/office/drawing/2014/main" id="{D37792AD-667D-4D4D-A9B3-FD4F156BCA57}"/>
              </a:ext>
            </a:extLst>
          </p:cNvPr>
          <p:cNvSpPr/>
          <p:nvPr/>
        </p:nvSpPr>
        <p:spPr>
          <a:xfrm>
            <a:off x="860528" y="1750016"/>
            <a:ext cx="119600" cy="300727"/>
          </a:xfrm>
          <a:prstGeom prst="rect">
            <a:avLst/>
          </a:prstGeom>
          <a:solidFill>
            <a:srgbClr val="EEE1FF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sz="1867">
              <a:solidFill>
                <a:schemeClr val="lt1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" name="Google Shape;584;gdd2e669461_2_527">
            <a:extLst>
              <a:ext uri="{FF2B5EF4-FFF2-40B4-BE49-F238E27FC236}">
                <a16:creationId xmlns:a16="http://schemas.microsoft.com/office/drawing/2014/main" id="{E64D8F94-1366-5B49-AA5F-1E330ED8C4E0}"/>
              </a:ext>
            </a:extLst>
          </p:cNvPr>
          <p:cNvSpPr txBox="1"/>
          <p:nvPr/>
        </p:nvSpPr>
        <p:spPr>
          <a:xfrm>
            <a:off x="998931" y="1630859"/>
            <a:ext cx="8809097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buClr>
                <a:srgbClr val="000000"/>
              </a:buClr>
              <a:buSzPts val="1500"/>
            </a:pPr>
            <a:r>
              <a:rPr lang="ko" altLang="en-US" b="1" dirty="0">
                <a:solidFill>
                  <a:schemeClr val="dk1"/>
                </a:solidFill>
                <a:latin typeface="S-Core Dream 5 Medium" panose="020B0503030302020204" pitchFamily="34" charset="-127"/>
                <a:ea typeface="S-Core Dream 5 Medium"/>
                <a:cs typeface="Arial"/>
                <a:sym typeface="Arial"/>
              </a:rPr>
              <a:t>문제점</a:t>
            </a:r>
            <a:r>
              <a:rPr lang="ko-KR" altLang="en-US" b="1" dirty="0">
                <a:solidFill>
                  <a:schemeClr val="dk1"/>
                </a:solidFill>
                <a:latin typeface="S-Core Dream 5 Medium" panose="020B0503030302020204" pitchFamily="34" charset="-127"/>
                <a:ea typeface="S-Core Dream 5 Medium"/>
                <a:cs typeface="Arial"/>
                <a:sym typeface="Arial"/>
              </a:rPr>
              <a:t> </a:t>
            </a:r>
            <a:r>
              <a:rPr lang="en-US" altLang="ko-KR" b="1">
                <a:solidFill>
                  <a:schemeClr val="dk1"/>
                </a:solidFill>
                <a:latin typeface="S-Core Dream 5 Medium" panose="020B0503030302020204" pitchFamily="34" charset="-127"/>
                <a:ea typeface="S-Core Dream 5 Medium"/>
                <a:cs typeface="Arial"/>
                <a:sym typeface="Arial"/>
              </a:rPr>
              <a:t>#4.</a:t>
            </a:r>
            <a:r>
              <a:rPr lang="ko-KR" altLang="en-US" b="1">
                <a:solidFill>
                  <a:schemeClr val="dk1"/>
                </a:solidFill>
                <a:latin typeface="S-Core Dream 5 Medium" panose="020B0503030302020204" pitchFamily="34" charset="-127"/>
                <a:ea typeface="S-Core Dream 5 Medium"/>
                <a:cs typeface="Arial"/>
                <a:sym typeface="Arial"/>
              </a:rPr>
              <a:t> 각 기능의 동시 운영에 대한 어려움.</a:t>
            </a:r>
            <a:endParaRPr b="1" dirty="0">
              <a:solidFill>
                <a:schemeClr val="dk1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  <a:cs typeface="Arial"/>
              <a:sym typeface="Arial"/>
            </a:endParaRPr>
          </a:p>
        </p:txBody>
      </p:sp>
      <p:sp>
        <p:nvSpPr>
          <p:cNvPr id="7" name="Google Shape;585;gdd2e669461_2_527">
            <a:extLst>
              <a:ext uri="{FF2B5EF4-FFF2-40B4-BE49-F238E27FC236}">
                <a16:creationId xmlns:a16="http://schemas.microsoft.com/office/drawing/2014/main" id="{061D9F70-54EC-F348-9560-D76574518927}"/>
              </a:ext>
            </a:extLst>
          </p:cNvPr>
          <p:cNvSpPr txBox="1"/>
          <p:nvPr/>
        </p:nvSpPr>
        <p:spPr>
          <a:xfrm>
            <a:off x="808200" y="2154039"/>
            <a:ext cx="10423200" cy="52318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0" tIns="121900" rIns="121900" bIns="121900" anchor="t" anchorCtr="0">
            <a:spAutoFit/>
          </a:bodyPr>
          <a:lstStyle/>
          <a:p>
            <a:pPr>
              <a:buClr>
                <a:srgbClr val="000000"/>
              </a:buClr>
              <a:buSzPts val="1400"/>
            </a:pPr>
            <a:r>
              <a:rPr lang="ko-KR" altLang="en-US" b="1" dirty="0">
                <a:solidFill>
                  <a:srgbClr val="000000"/>
                </a:solidFill>
                <a:latin typeface="S-Core Dream 5 Medium"/>
                <a:ea typeface="S-Core Dream 5 Medium"/>
                <a:cs typeface="Arial"/>
                <a:sym typeface="Arial"/>
              </a:rPr>
              <a:t>     해결 방법 </a:t>
            </a:r>
            <a:r>
              <a:rPr lang="en-US" altLang="ko-KR" b="1">
                <a:solidFill>
                  <a:srgbClr val="000000"/>
                </a:solidFill>
                <a:latin typeface="S-Core Dream 5 Medium"/>
                <a:ea typeface="S-Core Dream 5 Medium"/>
                <a:cs typeface="Arial"/>
                <a:sym typeface="Arial"/>
              </a:rPr>
              <a:t>:  멀티스레드를 효율적으로 사용하였음.</a:t>
            </a:r>
            <a:endParaRPr lang="ko-KR" altLang="en-US" b="1" dirty="0">
              <a:solidFill>
                <a:srgbClr val="000000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  <a:cs typeface="Arial"/>
              <a:sym typeface="Arial"/>
            </a:endParaRPr>
          </a:p>
        </p:txBody>
      </p:sp>
      <p:sp>
        <p:nvSpPr>
          <p:cNvPr id="14" name="Google Shape;583;gdd2e669461_2_527">
            <a:extLst>
              <a:ext uri="{FF2B5EF4-FFF2-40B4-BE49-F238E27FC236}">
                <a16:creationId xmlns:a16="http://schemas.microsoft.com/office/drawing/2014/main" id="{77CAC44E-E6CF-BA45-AD15-B3BC9B3C19DB}"/>
              </a:ext>
            </a:extLst>
          </p:cNvPr>
          <p:cNvSpPr/>
          <p:nvPr/>
        </p:nvSpPr>
        <p:spPr>
          <a:xfrm>
            <a:off x="860528" y="3319556"/>
            <a:ext cx="119600" cy="300727"/>
          </a:xfrm>
          <a:prstGeom prst="rect">
            <a:avLst/>
          </a:prstGeom>
          <a:solidFill>
            <a:srgbClr val="EEE1FF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sz="1867">
              <a:solidFill>
                <a:schemeClr val="lt1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5" name="Google Shape;584;gdd2e669461_2_527">
            <a:extLst>
              <a:ext uri="{FF2B5EF4-FFF2-40B4-BE49-F238E27FC236}">
                <a16:creationId xmlns:a16="http://schemas.microsoft.com/office/drawing/2014/main" id="{CD9F7E8A-D160-A24E-B959-FC3E9C6546CB}"/>
              </a:ext>
            </a:extLst>
          </p:cNvPr>
          <p:cNvSpPr txBox="1"/>
          <p:nvPr/>
        </p:nvSpPr>
        <p:spPr>
          <a:xfrm>
            <a:off x="998931" y="3200399"/>
            <a:ext cx="8809097" cy="53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buClr>
                <a:srgbClr val="000000"/>
              </a:buClr>
              <a:buSzPts val="1400"/>
            </a:pPr>
            <a:r>
              <a:rPr lang="ko-KR" altLang="en-US" b="1" dirty="0">
                <a:solidFill>
                  <a:srgbClr val="000000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Arial"/>
                <a:sym typeface="Arial"/>
              </a:rPr>
              <a:t>문제점 </a:t>
            </a:r>
            <a:r>
              <a:rPr lang="en-US" altLang="ko-KR" b="1" dirty="0">
                <a:solidFill>
                  <a:srgbClr val="000000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Arial"/>
                <a:sym typeface="Arial"/>
              </a:rPr>
              <a:t>#5.</a:t>
            </a:r>
            <a:r>
              <a:rPr lang="ko-KR" altLang="en-US" b="1" dirty="0">
                <a:solidFill>
                  <a:srgbClr val="000000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Arial"/>
                <a:sym typeface="Arial"/>
              </a:rPr>
              <a:t> 중복 뉴스로 인한 불필요한 데이터 저장 발생</a:t>
            </a:r>
            <a:endParaRPr lang="en-US" altLang="ko-KR" b="1" dirty="0">
              <a:solidFill>
                <a:srgbClr val="000000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  <a:cs typeface="Arial"/>
              <a:sym typeface="Arial"/>
            </a:endParaRPr>
          </a:p>
        </p:txBody>
      </p:sp>
      <p:sp>
        <p:nvSpPr>
          <p:cNvPr id="16" name="Google Shape;585;gdd2e669461_2_527">
            <a:extLst>
              <a:ext uri="{FF2B5EF4-FFF2-40B4-BE49-F238E27FC236}">
                <a16:creationId xmlns:a16="http://schemas.microsoft.com/office/drawing/2014/main" id="{1E5FF83C-CA11-2046-8124-ABD5DC09FBFC}"/>
              </a:ext>
            </a:extLst>
          </p:cNvPr>
          <p:cNvSpPr txBox="1"/>
          <p:nvPr/>
        </p:nvSpPr>
        <p:spPr>
          <a:xfrm>
            <a:off x="808200" y="3723579"/>
            <a:ext cx="10423200" cy="52318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0" tIns="121900" rIns="121900" bIns="121900" anchor="t" anchorCtr="0">
            <a:spAutoFit/>
          </a:bodyPr>
          <a:lstStyle/>
          <a:p>
            <a:pPr>
              <a:buClr>
                <a:srgbClr val="000000"/>
              </a:buClr>
              <a:buSzPts val="1400"/>
            </a:pPr>
            <a:r>
              <a:rPr lang="ko-KR" altLang="en-US" b="1" dirty="0">
                <a:solidFill>
                  <a:srgbClr val="000000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Arial"/>
                <a:sym typeface="Arial"/>
              </a:rPr>
              <a:t> 해결 방법 </a:t>
            </a:r>
            <a:r>
              <a:rPr lang="en-US" altLang="ko-KR" b="1" dirty="0">
                <a:solidFill>
                  <a:srgbClr val="000000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Arial"/>
                <a:sym typeface="Arial"/>
              </a:rPr>
              <a:t>: </a:t>
            </a:r>
            <a:r>
              <a:rPr lang="ko-KR" altLang="en-US" b="1" dirty="0">
                <a:solidFill>
                  <a:srgbClr val="000000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Arial"/>
                <a:sym typeface="Arial"/>
              </a:rPr>
              <a:t>형태소 분석을 통해 유사도가 </a:t>
            </a:r>
            <a:r>
              <a:rPr lang="en-US" altLang="ko-KR" b="1" dirty="0">
                <a:solidFill>
                  <a:srgbClr val="000000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Arial"/>
                <a:sym typeface="Arial"/>
              </a:rPr>
              <a:t>50% </a:t>
            </a:r>
            <a:r>
              <a:rPr lang="ko-KR" altLang="en-US" b="1" dirty="0">
                <a:solidFill>
                  <a:srgbClr val="000000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Arial"/>
                <a:sym typeface="Arial"/>
              </a:rPr>
              <a:t>이상인 뉴스를 제거함</a:t>
            </a:r>
          </a:p>
        </p:txBody>
      </p:sp>
      <p:sp>
        <p:nvSpPr>
          <p:cNvPr id="12" name="화살표: 오각형 11">
            <a:extLst>
              <a:ext uri="{FF2B5EF4-FFF2-40B4-BE49-F238E27FC236}">
                <a16:creationId xmlns:a16="http://schemas.microsoft.com/office/drawing/2014/main" id="{52064380-8DDA-47D7-A2CE-B6F06397CF35}"/>
              </a:ext>
            </a:extLst>
          </p:cNvPr>
          <p:cNvSpPr/>
          <p:nvPr/>
        </p:nvSpPr>
        <p:spPr>
          <a:xfrm>
            <a:off x="0" y="254188"/>
            <a:ext cx="5074024" cy="914400"/>
          </a:xfrm>
          <a:prstGeom prst="homePlate">
            <a:avLst/>
          </a:prstGeom>
          <a:solidFill>
            <a:srgbClr val="EEE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>
                <a:solidFill>
                  <a:srgbClr val="CA6ABC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Arial"/>
                <a:sym typeface="Arial"/>
              </a:rPr>
              <a:t>발생한 문제 및 해결 방법</a:t>
            </a:r>
          </a:p>
        </p:txBody>
      </p:sp>
      <p:sp>
        <p:nvSpPr>
          <p:cNvPr id="9" name="Google Shape;583;gdd2e669461_2_527">
            <a:extLst>
              <a:ext uri="{FF2B5EF4-FFF2-40B4-BE49-F238E27FC236}">
                <a16:creationId xmlns:a16="http://schemas.microsoft.com/office/drawing/2014/main" id="{70A5D987-060D-411B-9D7B-158F3EC86C91}"/>
              </a:ext>
            </a:extLst>
          </p:cNvPr>
          <p:cNvSpPr/>
          <p:nvPr/>
        </p:nvSpPr>
        <p:spPr>
          <a:xfrm>
            <a:off x="860528" y="5004921"/>
            <a:ext cx="119600" cy="300727"/>
          </a:xfrm>
          <a:prstGeom prst="rect">
            <a:avLst/>
          </a:prstGeom>
          <a:solidFill>
            <a:srgbClr val="EEE1FF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sz="1867">
              <a:solidFill>
                <a:schemeClr val="lt1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0" name="Google Shape;584;gdd2e669461_2_527">
            <a:extLst>
              <a:ext uri="{FF2B5EF4-FFF2-40B4-BE49-F238E27FC236}">
                <a16:creationId xmlns:a16="http://schemas.microsoft.com/office/drawing/2014/main" id="{D7DE5108-1363-43A0-8A87-73B90677F414}"/>
              </a:ext>
            </a:extLst>
          </p:cNvPr>
          <p:cNvSpPr txBox="1"/>
          <p:nvPr/>
        </p:nvSpPr>
        <p:spPr>
          <a:xfrm>
            <a:off x="998931" y="4885764"/>
            <a:ext cx="8809097" cy="53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buClr>
                <a:srgbClr val="000000"/>
              </a:buClr>
              <a:buSzPts val="1400"/>
            </a:pPr>
            <a:r>
              <a:rPr lang="ko-KR" altLang="en-US" b="1" dirty="0">
                <a:solidFill>
                  <a:srgbClr val="000000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Arial"/>
                <a:sym typeface="Arial"/>
              </a:rPr>
              <a:t>문제점 </a:t>
            </a:r>
            <a:r>
              <a:rPr lang="en-US" altLang="ko-KR" b="1" dirty="0">
                <a:solidFill>
                  <a:srgbClr val="000000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Arial"/>
                <a:sym typeface="Arial"/>
              </a:rPr>
              <a:t>#6.</a:t>
            </a:r>
            <a:r>
              <a:rPr lang="ko-KR" altLang="en-US" b="1" dirty="0">
                <a:solidFill>
                  <a:srgbClr val="000000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Arial"/>
                <a:sym typeface="Arial"/>
              </a:rPr>
              <a:t> </a:t>
            </a:r>
            <a:r>
              <a:rPr lang="en-US" altLang="ko-KR" b="1" dirty="0">
                <a:solidFill>
                  <a:srgbClr val="000000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Arial"/>
                <a:sym typeface="Arial"/>
              </a:rPr>
              <a:t>OpenCV</a:t>
            </a:r>
            <a:r>
              <a:rPr lang="ko-KR" altLang="en-US" b="1" dirty="0">
                <a:solidFill>
                  <a:srgbClr val="000000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Arial"/>
                <a:sym typeface="Arial"/>
              </a:rPr>
              <a:t>를 이용해 얼굴 </a:t>
            </a:r>
            <a:r>
              <a:rPr lang="ko-KR" altLang="en-US" b="1" dirty="0" err="1">
                <a:solidFill>
                  <a:srgbClr val="000000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Arial"/>
                <a:sym typeface="Arial"/>
              </a:rPr>
              <a:t>크롭시</a:t>
            </a:r>
            <a:r>
              <a:rPr lang="ko-KR" altLang="en-US" b="1" dirty="0">
                <a:solidFill>
                  <a:srgbClr val="000000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Arial"/>
                <a:sym typeface="Arial"/>
              </a:rPr>
              <a:t> 귀나 </a:t>
            </a:r>
            <a:r>
              <a:rPr lang="ko-KR" altLang="en-US" b="1" dirty="0" err="1">
                <a:solidFill>
                  <a:srgbClr val="000000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Arial"/>
                <a:sym typeface="Arial"/>
              </a:rPr>
              <a:t>목같은</a:t>
            </a:r>
            <a:r>
              <a:rPr lang="ko-KR" altLang="en-US" b="1" dirty="0">
                <a:solidFill>
                  <a:srgbClr val="000000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Arial"/>
                <a:sym typeface="Arial"/>
              </a:rPr>
              <a:t> 잘못된 부분이 검출됨</a:t>
            </a:r>
            <a:endParaRPr lang="en-US" altLang="ko-KR" b="1" dirty="0">
              <a:solidFill>
                <a:srgbClr val="000000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  <a:cs typeface="Arial"/>
              <a:sym typeface="Arial"/>
            </a:endParaRPr>
          </a:p>
        </p:txBody>
      </p:sp>
      <p:sp>
        <p:nvSpPr>
          <p:cNvPr id="11" name="Google Shape;585;gdd2e669461_2_527">
            <a:extLst>
              <a:ext uri="{FF2B5EF4-FFF2-40B4-BE49-F238E27FC236}">
                <a16:creationId xmlns:a16="http://schemas.microsoft.com/office/drawing/2014/main" id="{F8C02A24-1AF6-4410-8B62-078EDBEE4E32}"/>
              </a:ext>
            </a:extLst>
          </p:cNvPr>
          <p:cNvSpPr txBox="1"/>
          <p:nvPr/>
        </p:nvSpPr>
        <p:spPr>
          <a:xfrm>
            <a:off x="808200" y="5408944"/>
            <a:ext cx="10423200" cy="52318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0" tIns="121900" rIns="121900" bIns="121900" anchor="t" anchorCtr="0">
            <a:spAutoFit/>
          </a:bodyPr>
          <a:lstStyle/>
          <a:p>
            <a:pPr>
              <a:buClr>
                <a:srgbClr val="000000"/>
              </a:buClr>
              <a:buSzPts val="1400"/>
            </a:pPr>
            <a:r>
              <a:rPr lang="ko-KR" altLang="en-US" b="1" dirty="0">
                <a:solidFill>
                  <a:srgbClr val="000000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Arial"/>
                <a:sym typeface="Arial"/>
              </a:rPr>
              <a:t> 해결 방법 </a:t>
            </a:r>
            <a:r>
              <a:rPr lang="en-US" altLang="ko-KR" b="1" dirty="0">
                <a:solidFill>
                  <a:srgbClr val="000000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Arial"/>
                <a:sym typeface="Arial"/>
              </a:rPr>
              <a:t>: </a:t>
            </a:r>
            <a:r>
              <a:rPr lang="ko-KR" altLang="en-US" b="1" dirty="0" err="1">
                <a:solidFill>
                  <a:srgbClr val="000000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Arial"/>
                <a:sym typeface="Arial"/>
              </a:rPr>
              <a:t>크롭된</a:t>
            </a:r>
            <a:r>
              <a:rPr lang="ko-KR" altLang="en-US" b="1" dirty="0">
                <a:solidFill>
                  <a:srgbClr val="000000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Arial"/>
                <a:sym typeface="Arial"/>
              </a:rPr>
              <a:t> 이미지에 </a:t>
            </a:r>
            <a:r>
              <a:rPr lang="en-US" altLang="ko-KR" b="1" dirty="0" err="1">
                <a:solidFill>
                  <a:srgbClr val="000000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Arial"/>
                <a:sym typeface="Arial"/>
              </a:rPr>
              <a:t>dlib</a:t>
            </a:r>
            <a:r>
              <a:rPr lang="ko-KR" altLang="en-US" b="1" dirty="0">
                <a:solidFill>
                  <a:srgbClr val="000000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Arial"/>
                <a:sym typeface="Arial"/>
              </a:rPr>
              <a:t>을 이용하여 한번 더 얼굴 검출을 실행함</a:t>
            </a:r>
          </a:p>
        </p:txBody>
      </p:sp>
    </p:spTree>
    <p:extLst>
      <p:ext uri="{BB962C8B-B14F-4D97-AF65-F5344CB8AC3E}">
        <p14:creationId xmlns:p14="http://schemas.microsoft.com/office/powerpoint/2010/main" val="26618687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555;ge01d2e6947_0_0">
            <a:extLst>
              <a:ext uri="{FF2B5EF4-FFF2-40B4-BE49-F238E27FC236}">
                <a16:creationId xmlns:a16="http://schemas.microsoft.com/office/drawing/2014/main" id="{5CB7BA30-EC15-914D-8875-CBE1E70D3E28}"/>
              </a:ext>
            </a:extLst>
          </p:cNvPr>
          <p:cNvSpPr txBox="1"/>
          <p:nvPr/>
        </p:nvSpPr>
        <p:spPr>
          <a:xfrm>
            <a:off x="76541" y="1485210"/>
            <a:ext cx="1513114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kumimoji="1" lang="ko-Kore-KR" altLang="en-US" sz="2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♚</a:t>
            </a:r>
            <a:r>
              <a:rPr kumimoji="1" lang="ko-KR" altLang="en-US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sz="2000" dirty="0" err="1">
                <a:solidFill>
                  <a:srgbClr val="C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algun Gothic"/>
                <a:sym typeface="Malgun Gothic"/>
              </a:rPr>
              <a:t>정재우</a:t>
            </a:r>
            <a:endParaRPr sz="2000" dirty="0">
              <a:solidFill>
                <a:srgbClr val="C0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Malgun Gothic"/>
              <a:sym typeface="Malgun Gothic"/>
            </a:endParaRPr>
          </a:p>
        </p:txBody>
      </p:sp>
      <p:sp>
        <p:nvSpPr>
          <p:cNvPr id="4" name="Google Shape;555;ge01d2e6947_0_0">
            <a:extLst>
              <a:ext uri="{FF2B5EF4-FFF2-40B4-BE49-F238E27FC236}">
                <a16:creationId xmlns:a16="http://schemas.microsoft.com/office/drawing/2014/main" id="{CA4FC1FD-45A2-9842-B2D6-41C3DBC97889}"/>
              </a:ext>
            </a:extLst>
          </p:cNvPr>
          <p:cNvSpPr txBox="1"/>
          <p:nvPr/>
        </p:nvSpPr>
        <p:spPr>
          <a:xfrm>
            <a:off x="-42861" y="2228671"/>
            <a:ext cx="1751918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kumimoji="1" lang="ko-Kore-KR" altLang="en-US" sz="2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♛</a:t>
            </a:r>
            <a:r>
              <a:rPr kumimoji="1" lang="ko-KR" altLang="en-US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algun Gothic"/>
                <a:sym typeface="Malgun Gothic"/>
              </a:rPr>
              <a:t>박예진</a:t>
            </a:r>
            <a:endParaRPr sz="2000" dirty="0"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Malgun Gothic"/>
              <a:sym typeface="Malgun Gothic"/>
            </a:endParaRPr>
          </a:p>
        </p:txBody>
      </p:sp>
      <p:sp>
        <p:nvSpPr>
          <p:cNvPr id="5" name="Google Shape;555;ge01d2e6947_0_0">
            <a:extLst>
              <a:ext uri="{FF2B5EF4-FFF2-40B4-BE49-F238E27FC236}">
                <a16:creationId xmlns:a16="http://schemas.microsoft.com/office/drawing/2014/main" id="{412C1646-DBCF-CA4E-9368-D5E4B8F9CAD9}"/>
              </a:ext>
            </a:extLst>
          </p:cNvPr>
          <p:cNvSpPr txBox="1"/>
          <p:nvPr/>
        </p:nvSpPr>
        <p:spPr>
          <a:xfrm>
            <a:off x="410453" y="2972132"/>
            <a:ext cx="1298604" cy="55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ko-KR" altLang="en-US" sz="20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algun Gothic"/>
                <a:sym typeface="Malgun Gothic"/>
              </a:rPr>
              <a:t>양세빈</a:t>
            </a:r>
            <a:endParaRPr sz="2000" dirty="0"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Malgun Gothic"/>
              <a:sym typeface="Malgun Gothic"/>
            </a:endParaRPr>
          </a:p>
        </p:txBody>
      </p:sp>
      <p:sp>
        <p:nvSpPr>
          <p:cNvPr id="6" name="Google Shape;555;ge01d2e6947_0_0">
            <a:extLst>
              <a:ext uri="{FF2B5EF4-FFF2-40B4-BE49-F238E27FC236}">
                <a16:creationId xmlns:a16="http://schemas.microsoft.com/office/drawing/2014/main" id="{CDBFB802-818E-EF40-BC64-D4AF73EBB0B2}"/>
              </a:ext>
            </a:extLst>
          </p:cNvPr>
          <p:cNvSpPr txBox="1"/>
          <p:nvPr/>
        </p:nvSpPr>
        <p:spPr>
          <a:xfrm>
            <a:off x="410453" y="3715593"/>
            <a:ext cx="1298604" cy="55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ko-KR" altLang="en-US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algun Gothic"/>
                <a:sym typeface="Malgun Gothic"/>
              </a:rPr>
              <a:t>송보미</a:t>
            </a:r>
            <a:endParaRPr sz="2000" dirty="0"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Malgun Gothic"/>
              <a:sym typeface="Malgun Gothic"/>
            </a:endParaRPr>
          </a:p>
        </p:txBody>
      </p:sp>
      <p:sp>
        <p:nvSpPr>
          <p:cNvPr id="9" name="Google Shape;555;ge01d2e6947_0_0">
            <a:extLst>
              <a:ext uri="{FF2B5EF4-FFF2-40B4-BE49-F238E27FC236}">
                <a16:creationId xmlns:a16="http://schemas.microsoft.com/office/drawing/2014/main" id="{194977D2-AED9-6142-B4EC-2D26FB505A2E}"/>
              </a:ext>
            </a:extLst>
          </p:cNvPr>
          <p:cNvSpPr txBox="1"/>
          <p:nvPr/>
        </p:nvSpPr>
        <p:spPr>
          <a:xfrm>
            <a:off x="410453" y="4459054"/>
            <a:ext cx="1298604" cy="55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ko-KR" altLang="en-US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algun Gothic"/>
                <a:sym typeface="Malgun Gothic"/>
              </a:rPr>
              <a:t>이정은</a:t>
            </a:r>
            <a:endParaRPr sz="2000" dirty="0"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Malgun Gothic"/>
              <a:sym typeface="Malgun Gothic"/>
            </a:endParaRPr>
          </a:p>
        </p:txBody>
      </p:sp>
      <p:sp>
        <p:nvSpPr>
          <p:cNvPr id="10" name="Google Shape;555;ge01d2e6947_0_0">
            <a:extLst>
              <a:ext uri="{FF2B5EF4-FFF2-40B4-BE49-F238E27FC236}">
                <a16:creationId xmlns:a16="http://schemas.microsoft.com/office/drawing/2014/main" id="{C03664B6-C2F8-1B4E-BF58-90C38A344646}"/>
              </a:ext>
            </a:extLst>
          </p:cNvPr>
          <p:cNvSpPr txBox="1"/>
          <p:nvPr/>
        </p:nvSpPr>
        <p:spPr>
          <a:xfrm>
            <a:off x="410453" y="5202515"/>
            <a:ext cx="1298604" cy="55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ko-KR" altLang="en-US" sz="20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algun Gothic"/>
                <a:sym typeface="Malgun Gothic"/>
              </a:rPr>
              <a:t>최문선</a:t>
            </a:r>
            <a:endParaRPr sz="2000" dirty="0"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Malgun Gothic"/>
              <a:sym typeface="Malgun Gothic"/>
            </a:endParaRPr>
          </a:p>
        </p:txBody>
      </p:sp>
      <p:sp>
        <p:nvSpPr>
          <p:cNvPr id="12" name="Google Shape;555;ge01d2e6947_0_0">
            <a:extLst>
              <a:ext uri="{FF2B5EF4-FFF2-40B4-BE49-F238E27FC236}">
                <a16:creationId xmlns:a16="http://schemas.microsoft.com/office/drawing/2014/main" id="{73D4F921-233B-4D46-98B6-3469B74851BD}"/>
              </a:ext>
            </a:extLst>
          </p:cNvPr>
          <p:cNvSpPr txBox="1"/>
          <p:nvPr/>
        </p:nvSpPr>
        <p:spPr>
          <a:xfrm>
            <a:off x="410453" y="5945976"/>
            <a:ext cx="1298604" cy="55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ko-KR" altLang="en-US" sz="20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algun Gothic"/>
                <a:sym typeface="Malgun Gothic"/>
              </a:rPr>
              <a:t>황승연</a:t>
            </a:r>
            <a:endParaRPr sz="2000" dirty="0"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Malgun Gothic"/>
              <a:sym typeface="Malgun Gothic"/>
            </a:endParaRPr>
          </a:p>
        </p:txBody>
      </p:sp>
      <p:sp>
        <p:nvSpPr>
          <p:cNvPr id="3" name="왼쪽 화살표 설명선[L] 2">
            <a:extLst>
              <a:ext uri="{FF2B5EF4-FFF2-40B4-BE49-F238E27FC236}">
                <a16:creationId xmlns:a16="http://schemas.microsoft.com/office/drawing/2014/main" id="{5BADC56F-E387-2A40-AAE5-D2F2BFB0A584}"/>
              </a:ext>
            </a:extLst>
          </p:cNvPr>
          <p:cNvSpPr/>
          <p:nvPr/>
        </p:nvSpPr>
        <p:spPr>
          <a:xfrm>
            <a:off x="1643745" y="1485210"/>
            <a:ext cx="10091058" cy="553957"/>
          </a:xfrm>
          <a:custGeom>
            <a:avLst/>
            <a:gdLst>
              <a:gd name="connsiteX0" fmla="*/ 0 w 10091058"/>
              <a:gd name="connsiteY0" fmla="*/ 276979 h 553957"/>
              <a:gd name="connsiteX1" fmla="*/ 149375 w 10091058"/>
              <a:gd name="connsiteY1" fmla="*/ 137132 h 553957"/>
              <a:gd name="connsiteX2" fmla="*/ 149375 w 10091058"/>
              <a:gd name="connsiteY2" fmla="*/ 181881 h 553957"/>
              <a:gd name="connsiteX3" fmla="*/ 343903 w 10091058"/>
              <a:gd name="connsiteY3" fmla="*/ 181881 h 553957"/>
              <a:gd name="connsiteX4" fmla="*/ 343903 w 10091058"/>
              <a:gd name="connsiteY4" fmla="*/ 0 h 553957"/>
              <a:gd name="connsiteX5" fmla="*/ 845185 w 10091058"/>
              <a:gd name="connsiteY5" fmla="*/ 0 h 553957"/>
              <a:gd name="connsiteX6" fmla="*/ 1541411 w 10091058"/>
              <a:gd name="connsiteY6" fmla="*/ 0 h 553957"/>
              <a:gd name="connsiteX7" fmla="*/ 2042693 w 10091058"/>
              <a:gd name="connsiteY7" fmla="*/ 0 h 553957"/>
              <a:gd name="connsiteX8" fmla="*/ 2543975 w 10091058"/>
              <a:gd name="connsiteY8" fmla="*/ 0 h 553957"/>
              <a:gd name="connsiteX9" fmla="*/ 3240200 w 10091058"/>
              <a:gd name="connsiteY9" fmla="*/ 0 h 553957"/>
              <a:gd name="connsiteX10" fmla="*/ 4033897 w 10091058"/>
              <a:gd name="connsiteY10" fmla="*/ 0 h 553957"/>
              <a:gd name="connsiteX11" fmla="*/ 4437708 w 10091058"/>
              <a:gd name="connsiteY11" fmla="*/ 0 h 553957"/>
              <a:gd name="connsiteX12" fmla="*/ 5133933 w 10091058"/>
              <a:gd name="connsiteY12" fmla="*/ 0 h 553957"/>
              <a:gd name="connsiteX13" fmla="*/ 5830159 w 10091058"/>
              <a:gd name="connsiteY13" fmla="*/ 0 h 553957"/>
              <a:gd name="connsiteX14" fmla="*/ 6526384 w 10091058"/>
              <a:gd name="connsiteY14" fmla="*/ 0 h 553957"/>
              <a:gd name="connsiteX15" fmla="*/ 7320081 w 10091058"/>
              <a:gd name="connsiteY15" fmla="*/ 0 h 553957"/>
              <a:gd name="connsiteX16" fmla="*/ 8113778 w 10091058"/>
              <a:gd name="connsiteY16" fmla="*/ 0 h 553957"/>
              <a:gd name="connsiteX17" fmla="*/ 8907475 w 10091058"/>
              <a:gd name="connsiteY17" fmla="*/ 0 h 553957"/>
              <a:gd name="connsiteX18" fmla="*/ 9311286 w 10091058"/>
              <a:gd name="connsiteY18" fmla="*/ 0 h 553957"/>
              <a:gd name="connsiteX19" fmla="*/ 10091058 w 10091058"/>
              <a:gd name="connsiteY19" fmla="*/ 0 h 553957"/>
              <a:gd name="connsiteX20" fmla="*/ 10091058 w 10091058"/>
              <a:gd name="connsiteY20" fmla="*/ 553957 h 553957"/>
              <a:gd name="connsiteX21" fmla="*/ 9589776 w 10091058"/>
              <a:gd name="connsiteY21" fmla="*/ 553957 h 553957"/>
              <a:gd name="connsiteX22" fmla="*/ 8991022 w 10091058"/>
              <a:gd name="connsiteY22" fmla="*/ 553957 h 553957"/>
              <a:gd name="connsiteX23" fmla="*/ 8587211 w 10091058"/>
              <a:gd name="connsiteY23" fmla="*/ 553957 h 553957"/>
              <a:gd name="connsiteX24" fmla="*/ 8183401 w 10091058"/>
              <a:gd name="connsiteY24" fmla="*/ 553957 h 553957"/>
              <a:gd name="connsiteX25" fmla="*/ 7389704 w 10091058"/>
              <a:gd name="connsiteY25" fmla="*/ 553957 h 553957"/>
              <a:gd name="connsiteX26" fmla="*/ 6888421 w 10091058"/>
              <a:gd name="connsiteY26" fmla="*/ 553957 h 553957"/>
              <a:gd name="connsiteX27" fmla="*/ 5997253 w 10091058"/>
              <a:gd name="connsiteY27" fmla="*/ 553957 h 553957"/>
              <a:gd name="connsiteX28" fmla="*/ 5398499 w 10091058"/>
              <a:gd name="connsiteY28" fmla="*/ 553957 h 553957"/>
              <a:gd name="connsiteX29" fmla="*/ 4994688 w 10091058"/>
              <a:gd name="connsiteY29" fmla="*/ 553957 h 553957"/>
              <a:gd name="connsiteX30" fmla="*/ 4200991 w 10091058"/>
              <a:gd name="connsiteY30" fmla="*/ 553957 h 553957"/>
              <a:gd name="connsiteX31" fmla="*/ 3699709 w 10091058"/>
              <a:gd name="connsiteY31" fmla="*/ 553957 h 553957"/>
              <a:gd name="connsiteX32" fmla="*/ 2906012 w 10091058"/>
              <a:gd name="connsiteY32" fmla="*/ 553957 h 553957"/>
              <a:gd name="connsiteX33" fmla="*/ 2014844 w 10091058"/>
              <a:gd name="connsiteY33" fmla="*/ 553957 h 553957"/>
              <a:gd name="connsiteX34" fmla="*/ 1416090 w 10091058"/>
              <a:gd name="connsiteY34" fmla="*/ 553957 h 553957"/>
              <a:gd name="connsiteX35" fmla="*/ 343903 w 10091058"/>
              <a:gd name="connsiteY35" fmla="*/ 553957 h 553957"/>
              <a:gd name="connsiteX36" fmla="*/ 343903 w 10091058"/>
              <a:gd name="connsiteY36" fmla="*/ 372076 h 553957"/>
              <a:gd name="connsiteX37" fmla="*/ 149375 w 10091058"/>
              <a:gd name="connsiteY37" fmla="*/ 372076 h 553957"/>
              <a:gd name="connsiteX38" fmla="*/ 149375 w 10091058"/>
              <a:gd name="connsiteY38" fmla="*/ 416825 h 553957"/>
              <a:gd name="connsiteX39" fmla="*/ 0 w 10091058"/>
              <a:gd name="connsiteY39" fmla="*/ 276979 h 553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0091058" h="553957" extrusionOk="0">
                <a:moveTo>
                  <a:pt x="0" y="276979"/>
                </a:moveTo>
                <a:cubicBezTo>
                  <a:pt x="61413" y="213928"/>
                  <a:pt x="114459" y="179570"/>
                  <a:pt x="149375" y="137132"/>
                </a:cubicBezTo>
                <a:cubicBezTo>
                  <a:pt x="149272" y="148211"/>
                  <a:pt x="147356" y="163522"/>
                  <a:pt x="149375" y="181881"/>
                </a:cubicBezTo>
                <a:cubicBezTo>
                  <a:pt x="216146" y="180157"/>
                  <a:pt x="256682" y="177835"/>
                  <a:pt x="343903" y="181881"/>
                </a:cubicBezTo>
                <a:cubicBezTo>
                  <a:pt x="340163" y="110567"/>
                  <a:pt x="351612" y="54995"/>
                  <a:pt x="343903" y="0"/>
                </a:cubicBezTo>
                <a:cubicBezTo>
                  <a:pt x="561885" y="5705"/>
                  <a:pt x="693653" y="1820"/>
                  <a:pt x="845185" y="0"/>
                </a:cubicBezTo>
                <a:cubicBezTo>
                  <a:pt x="996717" y="-1820"/>
                  <a:pt x="1282063" y="-8293"/>
                  <a:pt x="1541411" y="0"/>
                </a:cubicBezTo>
                <a:cubicBezTo>
                  <a:pt x="1800759" y="8293"/>
                  <a:pt x="1817949" y="-17405"/>
                  <a:pt x="2042693" y="0"/>
                </a:cubicBezTo>
                <a:cubicBezTo>
                  <a:pt x="2267437" y="17405"/>
                  <a:pt x="2341844" y="24412"/>
                  <a:pt x="2543975" y="0"/>
                </a:cubicBezTo>
                <a:cubicBezTo>
                  <a:pt x="2746106" y="-24412"/>
                  <a:pt x="2969886" y="25705"/>
                  <a:pt x="3240200" y="0"/>
                </a:cubicBezTo>
                <a:cubicBezTo>
                  <a:pt x="3510514" y="-25705"/>
                  <a:pt x="3654773" y="-18331"/>
                  <a:pt x="4033897" y="0"/>
                </a:cubicBezTo>
                <a:cubicBezTo>
                  <a:pt x="4413021" y="18331"/>
                  <a:pt x="4264339" y="-16719"/>
                  <a:pt x="4437708" y="0"/>
                </a:cubicBezTo>
                <a:cubicBezTo>
                  <a:pt x="4611077" y="16719"/>
                  <a:pt x="4903624" y="26523"/>
                  <a:pt x="5133933" y="0"/>
                </a:cubicBezTo>
                <a:cubicBezTo>
                  <a:pt x="5364242" y="-26523"/>
                  <a:pt x="5655247" y="15850"/>
                  <a:pt x="5830159" y="0"/>
                </a:cubicBezTo>
                <a:cubicBezTo>
                  <a:pt x="6005071" y="-15850"/>
                  <a:pt x="6227534" y="-21872"/>
                  <a:pt x="6526384" y="0"/>
                </a:cubicBezTo>
                <a:cubicBezTo>
                  <a:pt x="6825235" y="21872"/>
                  <a:pt x="6973020" y="37798"/>
                  <a:pt x="7320081" y="0"/>
                </a:cubicBezTo>
                <a:cubicBezTo>
                  <a:pt x="7667142" y="-37798"/>
                  <a:pt x="7948307" y="-18401"/>
                  <a:pt x="8113778" y="0"/>
                </a:cubicBezTo>
                <a:cubicBezTo>
                  <a:pt x="8279249" y="18401"/>
                  <a:pt x="8729498" y="38336"/>
                  <a:pt x="8907475" y="0"/>
                </a:cubicBezTo>
                <a:cubicBezTo>
                  <a:pt x="9085452" y="-38336"/>
                  <a:pt x="9219545" y="18146"/>
                  <a:pt x="9311286" y="0"/>
                </a:cubicBezTo>
                <a:cubicBezTo>
                  <a:pt x="9403027" y="-18146"/>
                  <a:pt x="9841205" y="-20909"/>
                  <a:pt x="10091058" y="0"/>
                </a:cubicBezTo>
                <a:cubicBezTo>
                  <a:pt x="10086364" y="183277"/>
                  <a:pt x="10066512" y="367313"/>
                  <a:pt x="10091058" y="553957"/>
                </a:cubicBezTo>
                <a:cubicBezTo>
                  <a:pt x="9923975" y="576664"/>
                  <a:pt x="9705086" y="534698"/>
                  <a:pt x="9589776" y="553957"/>
                </a:cubicBezTo>
                <a:cubicBezTo>
                  <a:pt x="9474466" y="573216"/>
                  <a:pt x="9175085" y="581736"/>
                  <a:pt x="8991022" y="553957"/>
                </a:cubicBezTo>
                <a:cubicBezTo>
                  <a:pt x="8806959" y="526178"/>
                  <a:pt x="8727397" y="558383"/>
                  <a:pt x="8587211" y="553957"/>
                </a:cubicBezTo>
                <a:cubicBezTo>
                  <a:pt x="8447025" y="549531"/>
                  <a:pt x="8373275" y="562021"/>
                  <a:pt x="8183401" y="553957"/>
                </a:cubicBezTo>
                <a:cubicBezTo>
                  <a:pt x="7993527" y="545894"/>
                  <a:pt x="7627481" y="548331"/>
                  <a:pt x="7389704" y="553957"/>
                </a:cubicBezTo>
                <a:cubicBezTo>
                  <a:pt x="7151927" y="559583"/>
                  <a:pt x="7051174" y="551828"/>
                  <a:pt x="6888421" y="553957"/>
                </a:cubicBezTo>
                <a:cubicBezTo>
                  <a:pt x="6725668" y="556086"/>
                  <a:pt x="6402115" y="565093"/>
                  <a:pt x="5997253" y="553957"/>
                </a:cubicBezTo>
                <a:cubicBezTo>
                  <a:pt x="5592391" y="542821"/>
                  <a:pt x="5653246" y="578142"/>
                  <a:pt x="5398499" y="553957"/>
                </a:cubicBezTo>
                <a:cubicBezTo>
                  <a:pt x="5143752" y="529772"/>
                  <a:pt x="5083499" y="564224"/>
                  <a:pt x="4994688" y="553957"/>
                </a:cubicBezTo>
                <a:cubicBezTo>
                  <a:pt x="4905877" y="543690"/>
                  <a:pt x="4389239" y="579427"/>
                  <a:pt x="4200991" y="553957"/>
                </a:cubicBezTo>
                <a:cubicBezTo>
                  <a:pt x="4012743" y="528487"/>
                  <a:pt x="3821140" y="568250"/>
                  <a:pt x="3699709" y="553957"/>
                </a:cubicBezTo>
                <a:cubicBezTo>
                  <a:pt x="3578278" y="539664"/>
                  <a:pt x="3091937" y="577170"/>
                  <a:pt x="2906012" y="553957"/>
                </a:cubicBezTo>
                <a:cubicBezTo>
                  <a:pt x="2720087" y="530744"/>
                  <a:pt x="2202463" y="515372"/>
                  <a:pt x="2014844" y="553957"/>
                </a:cubicBezTo>
                <a:cubicBezTo>
                  <a:pt x="1827225" y="592542"/>
                  <a:pt x="1611471" y="561017"/>
                  <a:pt x="1416090" y="553957"/>
                </a:cubicBezTo>
                <a:cubicBezTo>
                  <a:pt x="1220709" y="546897"/>
                  <a:pt x="611769" y="525278"/>
                  <a:pt x="343903" y="553957"/>
                </a:cubicBezTo>
                <a:cubicBezTo>
                  <a:pt x="339558" y="514998"/>
                  <a:pt x="347128" y="429961"/>
                  <a:pt x="343903" y="372076"/>
                </a:cubicBezTo>
                <a:cubicBezTo>
                  <a:pt x="290440" y="366055"/>
                  <a:pt x="199841" y="369520"/>
                  <a:pt x="149375" y="372076"/>
                </a:cubicBezTo>
                <a:cubicBezTo>
                  <a:pt x="151126" y="389952"/>
                  <a:pt x="149687" y="404525"/>
                  <a:pt x="149375" y="416825"/>
                </a:cubicBezTo>
                <a:cubicBezTo>
                  <a:pt x="81236" y="361810"/>
                  <a:pt x="54361" y="320216"/>
                  <a:pt x="0" y="276979"/>
                </a:cubicBezTo>
                <a:close/>
              </a:path>
            </a:pathLst>
          </a:custGeom>
          <a:noFill/>
          <a:ln w="28575">
            <a:solidFill>
              <a:srgbClr val="CCAAF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leftArrowCallout">
                    <a:avLst>
                      <a:gd name="adj1" fmla="val 34334"/>
                      <a:gd name="adj2" fmla="val 25245"/>
                      <a:gd name="adj3" fmla="val 26965"/>
                      <a:gd name="adj4" fmla="val 96592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kumimoji="1" lang="ko-KR" altLang="en-US" sz="1400">
                <a:solidFill>
                  <a:schemeClr val="tx1"/>
                </a:solidFill>
                <a:latin typeface="에스코어 드림 4 Regular"/>
                <a:ea typeface="에스코어 드림 4 Regular"/>
              </a:rPr>
              <a:t>시스템 구성도를 모든 것을 서버리스 관점에서 구현하고자 하였는데</a:t>
            </a:r>
            <a:r>
              <a:rPr kumimoji="1" lang="en-US" altLang="ko-KR" sz="1400" dirty="0">
                <a:solidFill>
                  <a:schemeClr val="tx1"/>
                </a:solidFill>
                <a:latin typeface="에스코어 드림 4 Regular"/>
                <a:ea typeface="에스코어 드림 4 Regular"/>
              </a:rPr>
              <a:t>, ECS</a:t>
            </a:r>
            <a:r>
              <a:rPr kumimoji="1" lang="ko-KR" altLang="en-US" sz="1400" dirty="0">
                <a:solidFill>
                  <a:schemeClr val="tx1"/>
                </a:solidFill>
                <a:latin typeface="에스코어 드림 4 Regular"/>
                <a:ea typeface="에스코어 드림 4 Regular"/>
              </a:rPr>
              <a:t>를 쓸 수 없어서 아쉬웠습니다</a:t>
            </a:r>
            <a:endParaRPr kumimoji="1" lang="ko-Kore-KR" altLang="en-US" sz="1400" dirty="0">
              <a:solidFill>
                <a:schemeClr val="tx1"/>
              </a:solidFill>
              <a:latin typeface="에스코어 드림 4 Regular"/>
              <a:ea typeface="에스코어 드림 4 Regular"/>
            </a:endParaRPr>
          </a:p>
        </p:txBody>
      </p:sp>
      <p:sp>
        <p:nvSpPr>
          <p:cNvPr id="14" name="왼쪽 화살표 설명선[L] 13">
            <a:extLst>
              <a:ext uri="{FF2B5EF4-FFF2-40B4-BE49-F238E27FC236}">
                <a16:creationId xmlns:a16="http://schemas.microsoft.com/office/drawing/2014/main" id="{9972A92B-84BE-344C-BBA2-5026E764E6F8}"/>
              </a:ext>
            </a:extLst>
          </p:cNvPr>
          <p:cNvSpPr/>
          <p:nvPr/>
        </p:nvSpPr>
        <p:spPr>
          <a:xfrm>
            <a:off x="1643745" y="2228671"/>
            <a:ext cx="10091058" cy="553957"/>
          </a:xfrm>
          <a:custGeom>
            <a:avLst/>
            <a:gdLst>
              <a:gd name="connsiteX0" fmla="*/ 0 w 10091058"/>
              <a:gd name="connsiteY0" fmla="*/ 276979 h 553957"/>
              <a:gd name="connsiteX1" fmla="*/ 149375 w 10091058"/>
              <a:gd name="connsiteY1" fmla="*/ 137132 h 553957"/>
              <a:gd name="connsiteX2" fmla="*/ 149375 w 10091058"/>
              <a:gd name="connsiteY2" fmla="*/ 181881 h 553957"/>
              <a:gd name="connsiteX3" fmla="*/ 343903 w 10091058"/>
              <a:gd name="connsiteY3" fmla="*/ 181881 h 553957"/>
              <a:gd name="connsiteX4" fmla="*/ 343903 w 10091058"/>
              <a:gd name="connsiteY4" fmla="*/ 0 h 553957"/>
              <a:gd name="connsiteX5" fmla="*/ 917265 w 10091058"/>
              <a:gd name="connsiteY5" fmla="*/ 0 h 553957"/>
              <a:gd name="connsiteX6" fmla="*/ 1588099 w 10091058"/>
              <a:gd name="connsiteY6" fmla="*/ 0 h 553957"/>
              <a:gd name="connsiteX7" fmla="*/ 1966518 w 10091058"/>
              <a:gd name="connsiteY7" fmla="*/ 0 h 553957"/>
              <a:gd name="connsiteX8" fmla="*/ 2734823 w 10091058"/>
              <a:gd name="connsiteY8" fmla="*/ 0 h 553957"/>
              <a:gd name="connsiteX9" fmla="*/ 3113242 w 10091058"/>
              <a:gd name="connsiteY9" fmla="*/ 0 h 553957"/>
              <a:gd name="connsiteX10" fmla="*/ 3881547 w 10091058"/>
              <a:gd name="connsiteY10" fmla="*/ 0 h 553957"/>
              <a:gd name="connsiteX11" fmla="*/ 4649852 w 10091058"/>
              <a:gd name="connsiteY11" fmla="*/ 0 h 553957"/>
              <a:gd name="connsiteX12" fmla="*/ 5418157 w 10091058"/>
              <a:gd name="connsiteY12" fmla="*/ 0 h 553957"/>
              <a:gd name="connsiteX13" fmla="*/ 5699105 w 10091058"/>
              <a:gd name="connsiteY13" fmla="*/ 0 h 553957"/>
              <a:gd name="connsiteX14" fmla="*/ 6272467 w 10091058"/>
              <a:gd name="connsiteY14" fmla="*/ 0 h 553957"/>
              <a:gd name="connsiteX15" fmla="*/ 6943300 w 10091058"/>
              <a:gd name="connsiteY15" fmla="*/ 0 h 553957"/>
              <a:gd name="connsiteX16" fmla="*/ 7516662 w 10091058"/>
              <a:gd name="connsiteY16" fmla="*/ 0 h 553957"/>
              <a:gd name="connsiteX17" fmla="*/ 8284968 w 10091058"/>
              <a:gd name="connsiteY17" fmla="*/ 0 h 553957"/>
              <a:gd name="connsiteX18" fmla="*/ 9053273 w 10091058"/>
              <a:gd name="connsiteY18" fmla="*/ 0 h 553957"/>
              <a:gd name="connsiteX19" fmla="*/ 10091058 w 10091058"/>
              <a:gd name="connsiteY19" fmla="*/ 0 h 553957"/>
              <a:gd name="connsiteX20" fmla="*/ 10091058 w 10091058"/>
              <a:gd name="connsiteY20" fmla="*/ 553957 h 553957"/>
              <a:gd name="connsiteX21" fmla="*/ 9420224 w 10091058"/>
              <a:gd name="connsiteY21" fmla="*/ 553957 h 553957"/>
              <a:gd name="connsiteX22" fmla="*/ 8651919 w 10091058"/>
              <a:gd name="connsiteY22" fmla="*/ 553957 h 553957"/>
              <a:gd name="connsiteX23" fmla="*/ 8078557 w 10091058"/>
              <a:gd name="connsiteY23" fmla="*/ 553957 h 553957"/>
              <a:gd name="connsiteX24" fmla="*/ 7407724 w 10091058"/>
              <a:gd name="connsiteY24" fmla="*/ 553957 h 553957"/>
              <a:gd name="connsiteX25" fmla="*/ 7029305 w 10091058"/>
              <a:gd name="connsiteY25" fmla="*/ 553957 h 553957"/>
              <a:gd name="connsiteX26" fmla="*/ 6260999 w 10091058"/>
              <a:gd name="connsiteY26" fmla="*/ 553957 h 553957"/>
              <a:gd name="connsiteX27" fmla="*/ 5882580 w 10091058"/>
              <a:gd name="connsiteY27" fmla="*/ 553957 h 553957"/>
              <a:gd name="connsiteX28" fmla="*/ 5504162 w 10091058"/>
              <a:gd name="connsiteY28" fmla="*/ 553957 h 553957"/>
              <a:gd name="connsiteX29" fmla="*/ 4833328 w 10091058"/>
              <a:gd name="connsiteY29" fmla="*/ 553957 h 553957"/>
              <a:gd name="connsiteX30" fmla="*/ 4162494 w 10091058"/>
              <a:gd name="connsiteY30" fmla="*/ 553957 h 553957"/>
              <a:gd name="connsiteX31" fmla="*/ 3491661 w 10091058"/>
              <a:gd name="connsiteY31" fmla="*/ 553957 h 553957"/>
              <a:gd name="connsiteX32" fmla="*/ 3113242 w 10091058"/>
              <a:gd name="connsiteY32" fmla="*/ 553957 h 553957"/>
              <a:gd name="connsiteX33" fmla="*/ 2442408 w 10091058"/>
              <a:gd name="connsiteY33" fmla="*/ 553957 h 553957"/>
              <a:gd name="connsiteX34" fmla="*/ 1966518 w 10091058"/>
              <a:gd name="connsiteY34" fmla="*/ 553957 h 553957"/>
              <a:gd name="connsiteX35" fmla="*/ 1393156 w 10091058"/>
              <a:gd name="connsiteY35" fmla="*/ 553957 h 553957"/>
              <a:gd name="connsiteX36" fmla="*/ 917265 w 10091058"/>
              <a:gd name="connsiteY36" fmla="*/ 553957 h 553957"/>
              <a:gd name="connsiteX37" fmla="*/ 343903 w 10091058"/>
              <a:gd name="connsiteY37" fmla="*/ 553957 h 553957"/>
              <a:gd name="connsiteX38" fmla="*/ 343903 w 10091058"/>
              <a:gd name="connsiteY38" fmla="*/ 372076 h 553957"/>
              <a:gd name="connsiteX39" fmla="*/ 149375 w 10091058"/>
              <a:gd name="connsiteY39" fmla="*/ 372076 h 553957"/>
              <a:gd name="connsiteX40" fmla="*/ 149375 w 10091058"/>
              <a:gd name="connsiteY40" fmla="*/ 416825 h 553957"/>
              <a:gd name="connsiteX41" fmla="*/ 0 w 10091058"/>
              <a:gd name="connsiteY41" fmla="*/ 276979 h 553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10091058" h="553957" extrusionOk="0">
                <a:moveTo>
                  <a:pt x="0" y="276979"/>
                </a:moveTo>
                <a:cubicBezTo>
                  <a:pt x="60868" y="198440"/>
                  <a:pt x="117940" y="167139"/>
                  <a:pt x="149375" y="137132"/>
                </a:cubicBezTo>
                <a:cubicBezTo>
                  <a:pt x="152979" y="155227"/>
                  <a:pt x="146860" y="170462"/>
                  <a:pt x="149375" y="181881"/>
                </a:cubicBezTo>
                <a:cubicBezTo>
                  <a:pt x="213204" y="168491"/>
                  <a:pt x="265364" y="190910"/>
                  <a:pt x="343903" y="181881"/>
                </a:cubicBezTo>
                <a:cubicBezTo>
                  <a:pt x="338530" y="128823"/>
                  <a:pt x="351847" y="72925"/>
                  <a:pt x="343903" y="0"/>
                </a:cubicBezTo>
                <a:cubicBezTo>
                  <a:pt x="554567" y="-56710"/>
                  <a:pt x="727206" y="3236"/>
                  <a:pt x="917265" y="0"/>
                </a:cubicBezTo>
                <a:cubicBezTo>
                  <a:pt x="1107324" y="-3236"/>
                  <a:pt x="1440059" y="18312"/>
                  <a:pt x="1588099" y="0"/>
                </a:cubicBezTo>
                <a:cubicBezTo>
                  <a:pt x="1736139" y="-18312"/>
                  <a:pt x="1821975" y="14978"/>
                  <a:pt x="1966518" y="0"/>
                </a:cubicBezTo>
                <a:cubicBezTo>
                  <a:pt x="2111061" y="-14978"/>
                  <a:pt x="2452772" y="32524"/>
                  <a:pt x="2734823" y="0"/>
                </a:cubicBezTo>
                <a:cubicBezTo>
                  <a:pt x="3016875" y="-32524"/>
                  <a:pt x="2948024" y="27514"/>
                  <a:pt x="3113242" y="0"/>
                </a:cubicBezTo>
                <a:cubicBezTo>
                  <a:pt x="3278460" y="-27514"/>
                  <a:pt x="3618699" y="60472"/>
                  <a:pt x="3881547" y="0"/>
                </a:cubicBezTo>
                <a:cubicBezTo>
                  <a:pt x="4144396" y="-60472"/>
                  <a:pt x="4345802" y="71133"/>
                  <a:pt x="4649852" y="0"/>
                </a:cubicBezTo>
                <a:cubicBezTo>
                  <a:pt x="4953903" y="-71133"/>
                  <a:pt x="5258887" y="24721"/>
                  <a:pt x="5418157" y="0"/>
                </a:cubicBezTo>
                <a:cubicBezTo>
                  <a:pt x="5577428" y="-24721"/>
                  <a:pt x="5635471" y="6753"/>
                  <a:pt x="5699105" y="0"/>
                </a:cubicBezTo>
                <a:cubicBezTo>
                  <a:pt x="5762739" y="-6753"/>
                  <a:pt x="6155559" y="884"/>
                  <a:pt x="6272467" y="0"/>
                </a:cubicBezTo>
                <a:cubicBezTo>
                  <a:pt x="6389375" y="-884"/>
                  <a:pt x="6671016" y="22801"/>
                  <a:pt x="6943300" y="0"/>
                </a:cubicBezTo>
                <a:cubicBezTo>
                  <a:pt x="7215584" y="-22801"/>
                  <a:pt x="7342585" y="3122"/>
                  <a:pt x="7516662" y="0"/>
                </a:cubicBezTo>
                <a:cubicBezTo>
                  <a:pt x="7690739" y="-3122"/>
                  <a:pt x="7962003" y="86702"/>
                  <a:pt x="8284968" y="0"/>
                </a:cubicBezTo>
                <a:cubicBezTo>
                  <a:pt x="8607933" y="-86702"/>
                  <a:pt x="8864951" y="33304"/>
                  <a:pt x="9053273" y="0"/>
                </a:cubicBezTo>
                <a:cubicBezTo>
                  <a:pt x="9241596" y="-33304"/>
                  <a:pt x="9845609" y="16"/>
                  <a:pt x="10091058" y="0"/>
                </a:cubicBezTo>
                <a:cubicBezTo>
                  <a:pt x="10142251" y="207935"/>
                  <a:pt x="10026321" y="437032"/>
                  <a:pt x="10091058" y="553957"/>
                </a:cubicBezTo>
                <a:cubicBezTo>
                  <a:pt x="9895069" y="603395"/>
                  <a:pt x="9573314" y="515324"/>
                  <a:pt x="9420224" y="553957"/>
                </a:cubicBezTo>
                <a:cubicBezTo>
                  <a:pt x="9267134" y="592590"/>
                  <a:pt x="8921888" y="488548"/>
                  <a:pt x="8651919" y="553957"/>
                </a:cubicBezTo>
                <a:cubicBezTo>
                  <a:pt x="8381950" y="619366"/>
                  <a:pt x="8264663" y="515782"/>
                  <a:pt x="8078557" y="553957"/>
                </a:cubicBezTo>
                <a:cubicBezTo>
                  <a:pt x="7892451" y="592132"/>
                  <a:pt x="7565531" y="505163"/>
                  <a:pt x="7407724" y="553957"/>
                </a:cubicBezTo>
                <a:cubicBezTo>
                  <a:pt x="7249917" y="602751"/>
                  <a:pt x="7152518" y="543163"/>
                  <a:pt x="7029305" y="553957"/>
                </a:cubicBezTo>
                <a:cubicBezTo>
                  <a:pt x="6906092" y="564751"/>
                  <a:pt x="6508884" y="462278"/>
                  <a:pt x="6260999" y="553957"/>
                </a:cubicBezTo>
                <a:cubicBezTo>
                  <a:pt x="6013114" y="645636"/>
                  <a:pt x="5982179" y="520727"/>
                  <a:pt x="5882580" y="553957"/>
                </a:cubicBezTo>
                <a:cubicBezTo>
                  <a:pt x="5782981" y="587187"/>
                  <a:pt x="5613890" y="517558"/>
                  <a:pt x="5504162" y="553957"/>
                </a:cubicBezTo>
                <a:cubicBezTo>
                  <a:pt x="5394434" y="590356"/>
                  <a:pt x="5062947" y="493924"/>
                  <a:pt x="4833328" y="553957"/>
                </a:cubicBezTo>
                <a:cubicBezTo>
                  <a:pt x="4603709" y="613990"/>
                  <a:pt x="4490295" y="526131"/>
                  <a:pt x="4162494" y="553957"/>
                </a:cubicBezTo>
                <a:cubicBezTo>
                  <a:pt x="3834693" y="581783"/>
                  <a:pt x="3773475" y="481495"/>
                  <a:pt x="3491661" y="553957"/>
                </a:cubicBezTo>
                <a:cubicBezTo>
                  <a:pt x="3209847" y="626419"/>
                  <a:pt x="3272974" y="527489"/>
                  <a:pt x="3113242" y="553957"/>
                </a:cubicBezTo>
                <a:cubicBezTo>
                  <a:pt x="2953510" y="580425"/>
                  <a:pt x="2761525" y="498558"/>
                  <a:pt x="2442408" y="553957"/>
                </a:cubicBezTo>
                <a:cubicBezTo>
                  <a:pt x="2123291" y="609356"/>
                  <a:pt x="2181844" y="549966"/>
                  <a:pt x="1966518" y="553957"/>
                </a:cubicBezTo>
                <a:cubicBezTo>
                  <a:pt x="1751192" y="557948"/>
                  <a:pt x="1588994" y="526331"/>
                  <a:pt x="1393156" y="553957"/>
                </a:cubicBezTo>
                <a:cubicBezTo>
                  <a:pt x="1197318" y="581583"/>
                  <a:pt x="1064819" y="536781"/>
                  <a:pt x="917265" y="553957"/>
                </a:cubicBezTo>
                <a:cubicBezTo>
                  <a:pt x="769711" y="571133"/>
                  <a:pt x="470483" y="508890"/>
                  <a:pt x="343903" y="553957"/>
                </a:cubicBezTo>
                <a:cubicBezTo>
                  <a:pt x="340070" y="500224"/>
                  <a:pt x="357476" y="416207"/>
                  <a:pt x="343903" y="372076"/>
                </a:cubicBezTo>
                <a:cubicBezTo>
                  <a:pt x="304932" y="378286"/>
                  <a:pt x="225680" y="351480"/>
                  <a:pt x="149375" y="372076"/>
                </a:cubicBezTo>
                <a:cubicBezTo>
                  <a:pt x="151531" y="389212"/>
                  <a:pt x="146871" y="396605"/>
                  <a:pt x="149375" y="416825"/>
                </a:cubicBezTo>
                <a:cubicBezTo>
                  <a:pt x="68536" y="354423"/>
                  <a:pt x="72425" y="331364"/>
                  <a:pt x="0" y="276979"/>
                </a:cubicBezTo>
                <a:close/>
              </a:path>
            </a:pathLst>
          </a:custGeom>
          <a:noFill/>
          <a:ln w="28575">
            <a:solidFill>
              <a:srgbClr val="CCAAF8"/>
            </a:solidFill>
            <a:extLst>
              <a:ext uri="{C807C97D-BFC1-408E-A445-0C87EB9F89A2}">
                <ask:lineSketchStyleProps xmlns:ask="http://schemas.microsoft.com/office/drawing/2018/sketchyshapes" sd="661058248">
                  <a:prstGeom prst="leftArrowCallout">
                    <a:avLst>
                      <a:gd name="adj1" fmla="val 34334"/>
                      <a:gd name="adj2" fmla="val 25245"/>
                      <a:gd name="adj3" fmla="val 26965"/>
                      <a:gd name="adj4" fmla="val 96592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14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IoT </a:t>
            </a:r>
            <a:r>
              <a:rPr kumimoji="1" lang="ko-KR" altLang="en-US" sz="14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이외에 다른 분야들을 직접 체험해보면서 그 분야들을 융합하는 법을 배울 수 있어서 좋았습니다</a:t>
            </a:r>
            <a:r>
              <a:rPr kumimoji="1" lang="en-US" altLang="ko-KR" sz="14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  <a:endParaRPr kumimoji="1" lang="ko-Kore-KR" altLang="en-US" sz="1400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6" name="왼쪽 화살표 설명선[L] 15">
            <a:extLst>
              <a:ext uri="{FF2B5EF4-FFF2-40B4-BE49-F238E27FC236}">
                <a16:creationId xmlns:a16="http://schemas.microsoft.com/office/drawing/2014/main" id="{5CD786EA-AB83-AC46-AD46-8097817FDB87}"/>
              </a:ext>
            </a:extLst>
          </p:cNvPr>
          <p:cNvSpPr/>
          <p:nvPr/>
        </p:nvSpPr>
        <p:spPr>
          <a:xfrm>
            <a:off x="1643745" y="2972132"/>
            <a:ext cx="10091058" cy="553957"/>
          </a:xfrm>
          <a:custGeom>
            <a:avLst/>
            <a:gdLst>
              <a:gd name="connsiteX0" fmla="*/ 0 w 10091058"/>
              <a:gd name="connsiteY0" fmla="*/ 276979 h 553957"/>
              <a:gd name="connsiteX1" fmla="*/ 149375 w 10091058"/>
              <a:gd name="connsiteY1" fmla="*/ 137132 h 553957"/>
              <a:gd name="connsiteX2" fmla="*/ 149375 w 10091058"/>
              <a:gd name="connsiteY2" fmla="*/ 181881 h 553957"/>
              <a:gd name="connsiteX3" fmla="*/ 343903 w 10091058"/>
              <a:gd name="connsiteY3" fmla="*/ 181881 h 553957"/>
              <a:gd name="connsiteX4" fmla="*/ 343903 w 10091058"/>
              <a:gd name="connsiteY4" fmla="*/ 0 h 553957"/>
              <a:gd name="connsiteX5" fmla="*/ 722322 w 10091058"/>
              <a:gd name="connsiteY5" fmla="*/ 0 h 553957"/>
              <a:gd name="connsiteX6" fmla="*/ 1490627 w 10091058"/>
              <a:gd name="connsiteY6" fmla="*/ 0 h 553957"/>
              <a:gd name="connsiteX7" fmla="*/ 1966518 w 10091058"/>
              <a:gd name="connsiteY7" fmla="*/ 0 h 553957"/>
              <a:gd name="connsiteX8" fmla="*/ 2539880 w 10091058"/>
              <a:gd name="connsiteY8" fmla="*/ 0 h 553957"/>
              <a:gd name="connsiteX9" fmla="*/ 3015770 w 10091058"/>
              <a:gd name="connsiteY9" fmla="*/ 0 h 553957"/>
              <a:gd name="connsiteX10" fmla="*/ 3394189 w 10091058"/>
              <a:gd name="connsiteY10" fmla="*/ 0 h 553957"/>
              <a:gd name="connsiteX11" fmla="*/ 3675137 w 10091058"/>
              <a:gd name="connsiteY11" fmla="*/ 0 h 553957"/>
              <a:gd name="connsiteX12" fmla="*/ 3956084 w 10091058"/>
              <a:gd name="connsiteY12" fmla="*/ 0 h 553957"/>
              <a:gd name="connsiteX13" fmla="*/ 4431974 w 10091058"/>
              <a:gd name="connsiteY13" fmla="*/ 0 h 553957"/>
              <a:gd name="connsiteX14" fmla="*/ 5102808 w 10091058"/>
              <a:gd name="connsiteY14" fmla="*/ 0 h 553957"/>
              <a:gd name="connsiteX15" fmla="*/ 5383755 w 10091058"/>
              <a:gd name="connsiteY15" fmla="*/ 0 h 553957"/>
              <a:gd name="connsiteX16" fmla="*/ 6054589 w 10091058"/>
              <a:gd name="connsiteY16" fmla="*/ 0 h 553957"/>
              <a:gd name="connsiteX17" fmla="*/ 6433008 w 10091058"/>
              <a:gd name="connsiteY17" fmla="*/ 0 h 553957"/>
              <a:gd name="connsiteX18" fmla="*/ 7201313 w 10091058"/>
              <a:gd name="connsiteY18" fmla="*/ 0 h 553957"/>
              <a:gd name="connsiteX19" fmla="*/ 7969618 w 10091058"/>
              <a:gd name="connsiteY19" fmla="*/ 0 h 553957"/>
              <a:gd name="connsiteX20" fmla="*/ 8445509 w 10091058"/>
              <a:gd name="connsiteY20" fmla="*/ 0 h 553957"/>
              <a:gd name="connsiteX21" fmla="*/ 9213814 w 10091058"/>
              <a:gd name="connsiteY21" fmla="*/ 0 h 553957"/>
              <a:gd name="connsiteX22" fmla="*/ 10091058 w 10091058"/>
              <a:gd name="connsiteY22" fmla="*/ 0 h 553957"/>
              <a:gd name="connsiteX23" fmla="*/ 10091058 w 10091058"/>
              <a:gd name="connsiteY23" fmla="*/ 553957 h 553957"/>
              <a:gd name="connsiteX24" fmla="*/ 9712639 w 10091058"/>
              <a:gd name="connsiteY24" fmla="*/ 553957 h 553957"/>
              <a:gd name="connsiteX25" fmla="*/ 8944334 w 10091058"/>
              <a:gd name="connsiteY25" fmla="*/ 553957 h 553957"/>
              <a:gd name="connsiteX26" fmla="*/ 8176029 w 10091058"/>
              <a:gd name="connsiteY26" fmla="*/ 553957 h 553957"/>
              <a:gd name="connsiteX27" fmla="*/ 7700138 w 10091058"/>
              <a:gd name="connsiteY27" fmla="*/ 553957 h 553957"/>
              <a:gd name="connsiteX28" fmla="*/ 7321719 w 10091058"/>
              <a:gd name="connsiteY28" fmla="*/ 553957 h 553957"/>
              <a:gd name="connsiteX29" fmla="*/ 6553414 w 10091058"/>
              <a:gd name="connsiteY29" fmla="*/ 553957 h 553957"/>
              <a:gd name="connsiteX30" fmla="*/ 5882580 w 10091058"/>
              <a:gd name="connsiteY30" fmla="*/ 553957 h 553957"/>
              <a:gd name="connsiteX31" fmla="*/ 5211747 w 10091058"/>
              <a:gd name="connsiteY31" fmla="*/ 553957 h 553957"/>
              <a:gd name="connsiteX32" fmla="*/ 4735856 w 10091058"/>
              <a:gd name="connsiteY32" fmla="*/ 553957 h 553957"/>
              <a:gd name="connsiteX33" fmla="*/ 4065023 w 10091058"/>
              <a:gd name="connsiteY33" fmla="*/ 553957 h 553957"/>
              <a:gd name="connsiteX34" fmla="*/ 3589132 w 10091058"/>
              <a:gd name="connsiteY34" fmla="*/ 553957 h 553957"/>
              <a:gd name="connsiteX35" fmla="*/ 2918299 w 10091058"/>
              <a:gd name="connsiteY35" fmla="*/ 553957 h 553957"/>
              <a:gd name="connsiteX36" fmla="*/ 2247465 w 10091058"/>
              <a:gd name="connsiteY36" fmla="*/ 553957 h 553957"/>
              <a:gd name="connsiteX37" fmla="*/ 1674103 w 10091058"/>
              <a:gd name="connsiteY37" fmla="*/ 553957 h 553957"/>
              <a:gd name="connsiteX38" fmla="*/ 1295684 w 10091058"/>
              <a:gd name="connsiteY38" fmla="*/ 553957 h 553957"/>
              <a:gd name="connsiteX39" fmla="*/ 343903 w 10091058"/>
              <a:gd name="connsiteY39" fmla="*/ 553957 h 553957"/>
              <a:gd name="connsiteX40" fmla="*/ 343903 w 10091058"/>
              <a:gd name="connsiteY40" fmla="*/ 372076 h 553957"/>
              <a:gd name="connsiteX41" fmla="*/ 149375 w 10091058"/>
              <a:gd name="connsiteY41" fmla="*/ 372076 h 553957"/>
              <a:gd name="connsiteX42" fmla="*/ 149375 w 10091058"/>
              <a:gd name="connsiteY42" fmla="*/ 416825 h 553957"/>
              <a:gd name="connsiteX43" fmla="*/ 0 w 10091058"/>
              <a:gd name="connsiteY43" fmla="*/ 276979 h 553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10091058" h="553957" extrusionOk="0">
                <a:moveTo>
                  <a:pt x="0" y="276979"/>
                </a:moveTo>
                <a:cubicBezTo>
                  <a:pt x="54065" y="224522"/>
                  <a:pt x="79806" y="203174"/>
                  <a:pt x="149375" y="137132"/>
                </a:cubicBezTo>
                <a:cubicBezTo>
                  <a:pt x="152447" y="147572"/>
                  <a:pt x="148405" y="166204"/>
                  <a:pt x="149375" y="181881"/>
                </a:cubicBezTo>
                <a:cubicBezTo>
                  <a:pt x="189982" y="161901"/>
                  <a:pt x="286993" y="189541"/>
                  <a:pt x="343903" y="181881"/>
                </a:cubicBezTo>
                <a:cubicBezTo>
                  <a:pt x="337051" y="142610"/>
                  <a:pt x="357657" y="58945"/>
                  <a:pt x="343903" y="0"/>
                </a:cubicBezTo>
                <a:cubicBezTo>
                  <a:pt x="528283" y="-23606"/>
                  <a:pt x="543198" y="2807"/>
                  <a:pt x="722322" y="0"/>
                </a:cubicBezTo>
                <a:cubicBezTo>
                  <a:pt x="901446" y="-2807"/>
                  <a:pt x="1153294" y="62294"/>
                  <a:pt x="1490627" y="0"/>
                </a:cubicBezTo>
                <a:cubicBezTo>
                  <a:pt x="1827960" y="-62294"/>
                  <a:pt x="1800813" y="7656"/>
                  <a:pt x="1966518" y="0"/>
                </a:cubicBezTo>
                <a:cubicBezTo>
                  <a:pt x="2132223" y="-7656"/>
                  <a:pt x="2398076" y="28945"/>
                  <a:pt x="2539880" y="0"/>
                </a:cubicBezTo>
                <a:cubicBezTo>
                  <a:pt x="2681684" y="-28945"/>
                  <a:pt x="2899833" y="53060"/>
                  <a:pt x="3015770" y="0"/>
                </a:cubicBezTo>
                <a:cubicBezTo>
                  <a:pt x="3131707" y="-53060"/>
                  <a:pt x="3224521" y="36500"/>
                  <a:pt x="3394189" y="0"/>
                </a:cubicBezTo>
                <a:cubicBezTo>
                  <a:pt x="3563857" y="-36500"/>
                  <a:pt x="3550873" y="20908"/>
                  <a:pt x="3675137" y="0"/>
                </a:cubicBezTo>
                <a:cubicBezTo>
                  <a:pt x="3799401" y="-20908"/>
                  <a:pt x="3844854" y="33572"/>
                  <a:pt x="3956084" y="0"/>
                </a:cubicBezTo>
                <a:cubicBezTo>
                  <a:pt x="4067314" y="-33572"/>
                  <a:pt x="4271250" y="14167"/>
                  <a:pt x="4431974" y="0"/>
                </a:cubicBezTo>
                <a:cubicBezTo>
                  <a:pt x="4592698" y="-14167"/>
                  <a:pt x="4844692" y="1346"/>
                  <a:pt x="5102808" y="0"/>
                </a:cubicBezTo>
                <a:cubicBezTo>
                  <a:pt x="5360924" y="-1346"/>
                  <a:pt x="5313930" y="13429"/>
                  <a:pt x="5383755" y="0"/>
                </a:cubicBezTo>
                <a:cubicBezTo>
                  <a:pt x="5453580" y="-13429"/>
                  <a:pt x="5821949" y="67095"/>
                  <a:pt x="6054589" y="0"/>
                </a:cubicBezTo>
                <a:cubicBezTo>
                  <a:pt x="6287229" y="-67095"/>
                  <a:pt x="6328198" y="29774"/>
                  <a:pt x="6433008" y="0"/>
                </a:cubicBezTo>
                <a:cubicBezTo>
                  <a:pt x="6537818" y="-29774"/>
                  <a:pt x="6915169" y="32076"/>
                  <a:pt x="7201313" y="0"/>
                </a:cubicBezTo>
                <a:cubicBezTo>
                  <a:pt x="7487458" y="-32076"/>
                  <a:pt x="7622135" y="90934"/>
                  <a:pt x="7969618" y="0"/>
                </a:cubicBezTo>
                <a:cubicBezTo>
                  <a:pt x="8317102" y="-90934"/>
                  <a:pt x="8294965" y="44130"/>
                  <a:pt x="8445509" y="0"/>
                </a:cubicBezTo>
                <a:cubicBezTo>
                  <a:pt x="8596053" y="-44130"/>
                  <a:pt x="8934061" y="5437"/>
                  <a:pt x="9213814" y="0"/>
                </a:cubicBezTo>
                <a:cubicBezTo>
                  <a:pt x="9493568" y="-5437"/>
                  <a:pt x="9717045" y="35753"/>
                  <a:pt x="10091058" y="0"/>
                </a:cubicBezTo>
                <a:cubicBezTo>
                  <a:pt x="10154623" y="239548"/>
                  <a:pt x="10088049" y="338320"/>
                  <a:pt x="10091058" y="553957"/>
                </a:cubicBezTo>
                <a:cubicBezTo>
                  <a:pt x="9965710" y="581815"/>
                  <a:pt x="9894964" y="523981"/>
                  <a:pt x="9712639" y="553957"/>
                </a:cubicBezTo>
                <a:cubicBezTo>
                  <a:pt x="9530314" y="583933"/>
                  <a:pt x="9211329" y="541739"/>
                  <a:pt x="8944334" y="553957"/>
                </a:cubicBezTo>
                <a:cubicBezTo>
                  <a:pt x="8677339" y="566175"/>
                  <a:pt x="8420449" y="473243"/>
                  <a:pt x="8176029" y="553957"/>
                </a:cubicBezTo>
                <a:cubicBezTo>
                  <a:pt x="7931610" y="634671"/>
                  <a:pt x="7920536" y="512934"/>
                  <a:pt x="7700138" y="553957"/>
                </a:cubicBezTo>
                <a:cubicBezTo>
                  <a:pt x="7479740" y="594980"/>
                  <a:pt x="7509208" y="543308"/>
                  <a:pt x="7321719" y="553957"/>
                </a:cubicBezTo>
                <a:cubicBezTo>
                  <a:pt x="7134230" y="564606"/>
                  <a:pt x="6718527" y="496369"/>
                  <a:pt x="6553414" y="553957"/>
                </a:cubicBezTo>
                <a:cubicBezTo>
                  <a:pt x="6388301" y="611545"/>
                  <a:pt x="6162687" y="527677"/>
                  <a:pt x="5882580" y="553957"/>
                </a:cubicBezTo>
                <a:cubicBezTo>
                  <a:pt x="5602473" y="580237"/>
                  <a:pt x="5522101" y="545889"/>
                  <a:pt x="5211747" y="553957"/>
                </a:cubicBezTo>
                <a:cubicBezTo>
                  <a:pt x="4901393" y="562025"/>
                  <a:pt x="4861691" y="502857"/>
                  <a:pt x="4735856" y="553957"/>
                </a:cubicBezTo>
                <a:cubicBezTo>
                  <a:pt x="4610021" y="605057"/>
                  <a:pt x="4350824" y="520184"/>
                  <a:pt x="4065023" y="553957"/>
                </a:cubicBezTo>
                <a:cubicBezTo>
                  <a:pt x="3779222" y="587730"/>
                  <a:pt x="3694461" y="548365"/>
                  <a:pt x="3589132" y="553957"/>
                </a:cubicBezTo>
                <a:cubicBezTo>
                  <a:pt x="3483803" y="559549"/>
                  <a:pt x="3157648" y="510403"/>
                  <a:pt x="2918299" y="553957"/>
                </a:cubicBezTo>
                <a:cubicBezTo>
                  <a:pt x="2678950" y="597511"/>
                  <a:pt x="2387246" y="503131"/>
                  <a:pt x="2247465" y="553957"/>
                </a:cubicBezTo>
                <a:cubicBezTo>
                  <a:pt x="2107684" y="604783"/>
                  <a:pt x="1905733" y="533018"/>
                  <a:pt x="1674103" y="553957"/>
                </a:cubicBezTo>
                <a:cubicBezTo>
                  <a:pt x="1442473" y="574896"/>
                  <a:pt x="1425525" y="548313"/>
                  <a:pt x="1295684" y="553957"/>
                </a:cubicBezTo>
                <a:cubicBezTo>
                  <a:pt x="1165843" y="559601"/>
                  <a:pt x="564232" y="482571"/>
                  <a:pt x="343903" y="553957"/>
                </a:cubicBezTo>
                <a:cubicBezTo>
                  <a:pt x="341200" y="492658"/>
                  <a:pt x="343950" y="435770"/>
                  <a:pt x="343903" y="372076"/>
                </a:cubicBezTo>
                <a:cubicBezTo>
                  <a:pt x="275094" y="377022"/>
                  <a:pt x="213989" y="368372"/>
                  <a:pt x="149375" y="372076"/>
                </a:cubicBezTo>
                <a:cubicBezTo>
                  <a:pt x="153718" y="384017"/>
                  <a:pt x="146172" y="406416"/>
                  <a:pt x="149375" y="416825"/>
                </a:cubicBezTo>
                <a:cubicBezTo>
                  <a:pt x="112957" y="389157"/>
                  <a:pt x="67434" y="312874"/>
                  <a:pt x="0" y="276979"/>
                </a:cubicBezTo>
                <a:close/>
              </a:path>
            </a:pathLst>
          </a:custGeom>
          <a:noFill/>
          <a:ln w="28575">
            <a:solidFill>
              <a:srgbClr val="CCAAF8"/>
            </a:solidFill>
            <a:extLst>
              <a:ext uri="{C807C97D-BFC1-408E-A445-0C87EB9F89A2}">
                <ask:lineSketchStyleProps xmlns:ask="http://schemas.microsoft.com/office/drawing/2018/sketchyshapes" sd="3673457012">
                  <a:prstGeom prst="leftArrowCallout">
                    <a:avLst>
                      <a:gd name="adj1" fmla="val 34334"/>
                      <a:gd name="adj2" fmla="val 25245"/>
                      <a:gd name="adj3" fmla="val 26965"/>
                      <a:gd name="adj4" fmla="val 96592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4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이미지를 학습시키기 위한 다양한 </a:t>
            </a:r>
            <a:r>
              <a:rPr kumimoji="1" lang="ko-KR" altLang="en-US" sz="1400" dirty="0" err="1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전처리</a:t>
            </a:r>
            <a:r>
              <a:rPr kumimoji="1" lang="ko-KR" altLang="en-US" sz="14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기법들을 경험해 볼 수 있었고 논문을 참고하며 직접 전처리해보는 과정에서 새로운 기술을 구현하는 방법을 배울 수 있었습니다</a:t>
            </a:r>
            <a:r>
              <a:rPr kumimoji="1" lang="en-US" altLang="ko-KR" sz="14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  <a:endParaRPr kumimoji="1" lang="ko-Kore-KR" altLang="en-US" sz="1400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7" name="왼쪽 화살표 설명선[L] 16">
            <a:extLst>
              <a:ext uri="{FF2B5EF4-FFF2-40B4-BE49-F238E27FC236}">
                <a16:creationId xmlns:a16="http://schemas.microsoft.com/office/drawing/2014/main" id="{CB5816E6-B457-734B-A7A1-3B93DC675DA2}"/>
              </a:ext>
            </a:extLst>
          </p:cNvPr>
          <p:cNvSpPr/>
          <p:nvPr/>
        </p:nvSpPr>
        <p:spPr>
          <a:xfrm>
            <a:off x="1643745" y="3715592"/>
            <a:ext cx="10091058" cy="553957"/>
          </a:xfrm>
          <a:custGeom>
            <a:avLst/>
            <a:gdLst>
              <a:gd name="connsiteX0" fmla="*/ 0 w 10091058"/>
              <a:gd name="connsiteY0" fmla="*/ 276979 h 553957"/>
              <a:gd name="connsiteX1" fmla="*/ 149375 w 10091058"/>
              <a:gd name="connsiteY1" fmla="*/ 137132 h 553957"/>
              <a:gd name="connsiteX2" fmla="*/ 149375 w 10091058"/>
              <a:gd name="connsiteY2" fmla="*/ 181881 h 553957"/>
              <a:gd name="connsiteX3" fmla="*/ 343903 w 10091058"/>
              <a:gd name="connsiteY3" fmla="*/ 181881 h 553957"/>
              <a:gd name="connsiteX4" fmla="*/ 343903 w 10091058"/>
              <a:gd name="connsiteY4" fmla="*/ 0 h 553957"/>
              <a:gd name="connsiteX5" fmla="*/ 1112208 w 10091058"/>
              <a:gd name="connsiteY5" fmla="*/ 0 h 553957"/>
              <a:gd name="connsiteX6" fmla="*/ 1588099 w 10091058"/>
              <a:gd name="connsiteY6" fmla="*/ 0 h 553957"/>
              <a:gd name="connsiteX7" fmla="*/ 1869046 w 10091058"/>
              <a:gd name="connsiteY7" fmla="*/ 0 h 553957"/>
              <a:gd name="connsiteX8" fmla="*/ 2539880 w 10091058"/>
              <a:gd name="connsiteY8" fmla="*/ 0 h 553957"/>
              <a:gd name="connsiteX9" fmla="*/ 2918299 w 10091058"/>
              <a:gd name="connsiteY9" fmla="*/ 0 h 553957"/>
              <a:gd name="connsiteX10" fmla="*/ 3491661 w 10091058"/>
              <a:gd name="connsiteY10" fmla="*/ 0 h 553957"/>
              <a:gd name="connsiteX11" fmla="*/ 4162494 w 10091058"/>
              <a:gd name="connsiteY11" fmla="*/ 0 h 553957"/>
              <a:gd name="connsiteX12" fmla="*/ 4443442 w 10091058"/>
              <a:gd name="connsiteY12" fmla="*/ 0 h 553957"/>
              <a:gd name="connsiteX13" fmla="*/ 4821861 w 10091058"/>
              <a:gd name="connsiteY13" fmla="*/ 0 h 553957"/>
              <a:gd name="connsiteX14" fmla="*/ 5297751 w 10091058"/>
              <a:gd name="connsiteY14" fmla="*/ 0 h 553957"/>
              <a:gd name="connsiteX15" fmla="*/ 5773642 w 10091058"/>
              <a:gd name="connsiteY15" fmla="*/ 0 h 553957"/>
              <a:gd name="connsiteX16" fmla="*/ 6444475 w 10091058"/>
              <a:gd name="connsiteY16" fmla="*/ 0 h 553957"/>
              <a:gd name="connsiteX17" fmla="*/ 6920366 w 10091058"/>
              <a:gd name="connsiteY17" fmla="*/ 0 h 553957"/>
              <a:gd name="connsiteX18" fmla="*/ 7396256 w 10091058"/>
              <a:gd name="connsiteY18" fmla="*/ 0 h 553957"/>
              <a:gd name="connsiteX19" fmla="*/ 7774675 w 10091058"/>
              <a:gd name="connsiteY19" fmla="*/ 0 h 553957"/>
              <a:gd name="connsiteX20" fmla="*/ 8542980 w 10091058"/>
              <a:gd name="connsiteY20" fmla="*/ 0 h 553957"/>
              <a:gd name="connsiteX21" fmla="*/ 9311286 w 10091058"/>
              <a:gd name="connsiteY21" fmla="*/ 0 h 553957"/>
              <a:gd name="connsiteX22" fmla="*/ 10091058 w 10091058"/>
              <a:gd name="connsiteY22" fmla="*/ 0 h 553957"/>
              <a:gd name="connsiteX23" fmla="*/ 10091058 w 10091058"/>
              <a:gd name="connsiteY23" fmla="*/ 553957 h 553957"/>
              <a:gd name="connsiteX24" fmla="*/ 9615167 w 10091058"/>
              <a:gd name="connsiteY24" fmla="*/ 553957 h 553957"/>
              <a:gd name="connsiteX25" fmla="*/ 9139277 w 10091058"/>
              <a:gd name="connsiteY25" fmla="*/ 553957 h 553957"/>
              <a:gd name="connsiteX26" fmla="*/ 8468443 w 10091058"/>
              <a:gd name="connsiteY26" fmla="*/ 553957 h 553957"/>
              <a:gd name="connsiteX27" fmla="*/ 8187496 w 10091058"/>
              <a:gd name="connsiteY27" fmla="*/ 553957 h 553957"/>
              <a:gd name="connsiteX28" fmla="*/ 7711605 w 10091058"/>
              <a:gd name="connsiteY28" fmla="*/ 553957 h 553957"/>
              <a:gd name="connsiteX29" fmla="*/ 6943300 w 10091058"/>
              <a:gd name="connsiteY29" fmla="*/ 553957 h 553957"/>
              <a:gd name="connsiteX30" fmla="*/ 6662353 w 10091058"/>
              <a:gd name="connsiteY30" fmla="*/ 553957 h 553957"/>
              <a:gd name="connsiteX31" fmla="*/ 6283934 w 10091058"/>
              <a:gd name="connsiteY31" fmla="*/ 553957 h 553957"/>
              <a:gd name="connsiteX32" fmla="*/ 6002987 w 10091058"/>
              <a:gd name="connsiteY32" fmla="*/ 553957 h 553957"/>
              <a:gd name="connsiteX33" fmla="*/ 5527096 w 10091058"/>
              <a:gd name="connsiteY33" fmla="*/ 553957 h 553957"/>
              <a:gd name="connsiteX34" fmla="*/ 4758791 w 10091058"/>
              <a:gd name="connsiteY34" fmla="*/ 553957 h 553957"/>
              <a:gd name="connsiteX35" fmla="*/ 4282900 w 10091058"/>
              <a:gd name="connsiteY35" fmla="*/ 553957 h 553957"/>
              <a:gd name="connsiteX36" fmla="*/ 3709538 w 10091058"/>
              <a:gd name="connsiteY36" fmla="*/ 553957 h 553957"/>
              <a:gd name="connsiteX37" fmla="*/ 3428591 w 10091058"/>
              <a:gd name="connsiteY37" fmla="*/ 553957 h 553957"/>
              <a:gd name="connsiteX38" fmla="*/ 2660286 w 10091058"/>
              <a:gd name="connsiteY38" fmla="*/ 553957 h 553957"/>
              <a:gd name="connsiteX39" fmla="*/ 1989452 w 10091058"/>
              <a:gd name="connsiteY39" fmla="*/ 553957 h 553957"/>
              <a:gd name="connsiteX40" fmla="*/ 1221147 w 10091058"/>
              <a:gd name="connsiteY40" fmla="*/ 553957 h 553957"/>
              <a:gd name="connsiteX41" fmla="*/ 343903 w 10091058"/>
              <a:gd name="connsiteY41" fmla="*/ 553957 h 553957"/>
              <a:gd name="connsiteX42" fmla="*/ 343903 w 10091058"/>
              <a:gd name="connsiteY42" fmla="*/ 372076 h 553957"/>
              <a:gd name="connsiteX43" fmla="*/ 149375 w 10091058"/>
              <a:gd name="connsiteY43" fmla="*/ 372076 h 553957"/>
              <a:gd name="connsiteX44" fmla="*/ 149375 w 10091058"/>
              <a:gd name="connsiteY44" fmla="*/ 416825 h 553957"/>
              <a:gd name="connsiteX45" fmla="*/ 0 w 10091058"/>
              <a:gd name="connsiteY45" fmla="*/ 276979 h 553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10091058" h="553957" extrusionOk="0">
                <a:moveTo>
                  <a:pt x="0" y="276979"/>
                </a:moveTo>
                <a:cubicBezTo>
                  <a:pt x="44901" y="213893"/>
                  <a:pt x="116536" y="190924"/>
                  <a:pt x="149375" y="137132"/>
                </a:cubicBezTo>
                <a:cubicBezTo>
                  <a:pt x="153902" y="154804"/>
                  <a:pt x="144637" y="161065"/>
                  <a:pt x="149375" y="181881"/>
                </a:cubicBezTo>
                <a:cubicBezTo>
                  <a:pt x="237679" y="165476"/>
                  <a:pt x="297860" y="194164"/>
                  <a:pt x="343903" y="181881"/>
                </a:cubicBezTo>
                <a:cubicBezTo>
                  <a:pt x="331639" y="95207"/>
                  <a:pt x="348015" y="62613"/>
                  <a:pt x="343903" y="0"/>
                </a:cubicBezTo>
                <a:cubicBezTo>
                  <a:pt x="638517" y="-7249"/>
                  <a:pt x="809491" y="19647"/>
                  <a:pt x="1112208" y="0"/>
                </a:cubicBezTo>
                <a:cubicBezTo>
                  <a:pt x="1414926" y="-19647"/>
                  <a:pt x="1425704" y="64"/>
                  <a:pt x="1588099" y="0"/>
                </a:cubicBezTo>
                <a:cubicBezTo>
                  <a:pt x="1750494" y="-64"/>
                  <a:pt x="1783255" y="2099"/>
                  <a:pt x="1869046" y="0"/>
                </a:cubicBezTo>
                <a:cubicBezTo>
                  <a:pt x="1954837" y="-2099"/>
                  <a:pt x="2342320" y="8840"/>
                  <a:pt x="2539880" y="0"/>
                </a:cubicBezTo>
                <a:cubicBezTo>
                  <a:pt x="2737440" y="-8840"/>
                  <a:pt x="2834257" y="34522"/>
                  <a:pt x="2918299" y="0"/>
                </a:cubicBezTo>
                <a:cubicBezTo>
                  <a:pt x="3002341" y="-34522"/>
                  <a:pt x="3357959" y="6438"/>
                  <a:pt x="3491661" y="0"/>
                </a:cubicBezTo>
                <a:cubicBezTo>
                  <a:pt x="3625363" y="-6438"/>
                  <a:pt x="3865800" y="48180"/>
                  <a:pt x="4162494" y="0"/>
                </a:cubicBezTo>
                <a:cubicBezTo>
                  <a:pt x="4459188" y="-48180"/>
                  <a:pt x="4366419" y="11648"/>
                  <a:pt x="4443442" y="0"/>
                </a:cubicBezTo>
                <a:cubicBezTo>
                  <a:pt x="4520465" y="-11648"/>
                  <a:pt x="4724725" y="200"/>
                  <a:pt x="4821861" y="0"/>
                </a:cubicBezTo>
                <a:cubicBezTo>
                  <a:pt x="4918997" y="-200"/>
                  <a:pt x="5107775" y="38180"/>
                  <a:pt x="5297751" y="0"/>
                </a:cubicBezTo>
                <a:cubicBezTo>
                  <a:pt x="5487727" y="-38180"/>
                  <a:pt x="5675344" y="51033"/>
                  <a:pt x="5773642" y="0"/>
                </a:cubicBezTo>
                <a:cubicBezTo>
                  <a:pt x="5871940" y="-51033"/>
                  <a:pt x="6276296" y="31420"/>
                  <a:pt x="6444475" y="0"/>
                </a:cubicBezTo>
                <a:cubicBezTo>
                  <a:pt x="6612654" y="-31420"/>
                  <a:pt x="6800241" y="45777"/>
                  <a:pt x="6920366" y="0"/>
                </a:cubicBezTo>
                <a:cubicBezTo>
                  <a:pt x="7040491" y="-45777"/>
                  <a:pt x="7271414" y="36914"/>
                  <a:pt x="7396256" y="0"/>
                </a:cubicBezTo>
                <a:cubicBezTo>
                  <a:pt x="7521098" y="-36914"/>
                  <a:pt x="7669748" y="37119"/>
                  <a:pt x="7774675" y="0"/>
                </a:cubicBezTo>
                <a:cubicBezTo>
                  <a:pt x="7879602" y="-37119"/>
                  <a:pt x="8162240" y="73283"/>
                  <a:pt x="8542980" y="0"/>
                </a:cubicBezTo>
                <a:cubicBezTo>
                  <a:pt x="8923720" y="-73283"/>
                  <a:pt x="9124848" y="22983"/>
                  <a:pt x="9311286" y="0"/>
                </a:cubicBezTo>
                <a:cubicBezTo>
                  <a:pt x="9497724" y="-22983"/>
                  <a:pt x="9837820" y="33771"/>
                  <a:pt x="10091058" y="0"/>
                </a:cubicBezTo>
                <a:cubicBezTo>
                  <a:pt x="10118098" y="254887"/>
                  <a:pt x="10064082" y="282289"/>
                  <a:pt x="10091058" y="553957"/>
                </a:cubicBezTo>
                <a:cubicBezTo>
                  <a:pt x="9863268" y="573280"/>
                  <a:pt x="9732758" y="520165"/>
                  <a:pt x="9615167" y="553957"/>
                </a:cubicBezTo>
                <a:cubicBezTo>
                  <a:pt x="9497576" y="587749"/>
                  <a:pt x="9327135" y="550906"/>
                  <a:pt x="9139277" y="553957"/>
                </a:cubicBezTo>
                <a:cubicBezTo>
                  <a:pt x="8951419" y="557008"/>
                  <a:pt x="8645533" y="492135"/>
                  <a:pt x="8468443" y="553957"/>
                </a:cubicBezTo>
                <a:cubicBezTo>
                  <a:pt x="8291353" y="615779"/>
                  <a:pt x="8305398" y="548003"/>
                  <a:pt x="8187496" y="553957"/>
                </a:cubicBezTo>
                <a:cubicBezTo>
                  <a:pt x="8069594" y="559911"/>
                  <a:pt x="7894003" y="542336"/>
                  <a:pt x="7711605" y="553957"/>
                </a:cubicBezTo>
                <a:cubicBezTo>
                  <a:pt x="7529207" y="565578"/>
                  <a:pt x="7259586" y="535543"/>
                  <a:pt x="6943300" y="553957"/>
                </a:cubicBezTo>
                <a:cubicBezTo>
                  <a:pt x="6627015" y="572371"/>
                  <a:pt x="6734710" y="536044"/>
                  <a:pt x="6662353" y="553957"/>
                </a:cubicBezTo>
                <a:cubicBezTo>
                  <a:pt x="6589996" y="571870"/>
                  <a:pt x="6409328" y="539883"/>
                  <a:pt x="6283934" y="553957"/>
                </a:cubicBezTo>
                <a:cubicBezTo>
                  <a:pt x="6158540" y="568031"/>
                  <a:pt x="6087326" y="545646"/>
                  <a:pt x="6002987" y="553957"/>
                </a:cubicBezTo>
                <a:cubicBezTo>
                  <a:pt x="5918648" y="562268"/>
                  <a:pt x="5623441" y="524250"/>
                  <a:pt x="5527096" y="553957"/>
                </a:cubicBezTo>
                <a:cubicBezTo>
                  <a:pt x="5430751" y="583664"/>
                  <a:pt x="5132755" y="509594"/>
                  <a:pt x="4758791" y="553957"/>
                </a:cubicBezTo>
                <a:cubicBezTo>
                  <a:pt x="4384827" y="598320"/>
                  <a:pt x="4485303" y="519614"/>
                  <a:pt x="4282900" y="553957"/>
                </a:cubicBezTo>
                <a:cubicBezTo>
                  <a:pt x="4080497" y="588300"/>
                  <a:pt x="3917833" y="509900"/>
                  <a:pt x="3709538" y="553957"/>
                </a:cubicBezTo>
                <a:cubicBezTo>
                  <a:pt x="3501243" y="598014"/>
                  <a:pt x="3565572" y="529372"/>
                  <a:pt x="3428591" y="553957"/>
                </a:cubicBezTo>
                <a:cubicBezTo>
                  <a:pt x="3291610" y="578542"/>
                  <a:pt x="2979522" y="537260"/>
                  <a:pt x="2660286" y="553957"/>
                </a:cubicBezTo>
                <a:cubicBezTo>
                  <a:pt x="2341051" y="570654"/>
                  <a:pt x="2130810" y="473660"/>
                  <a:pt x="1989452" y="553957"/>
                </a:cubicBezTo>
                <a:cubicBezTo>
                  <a:pt x="1848094" y="634254"/>
                  <a:pt x="1474478" y="476249"/>
                  <a:pt x="1221147" y="553957"/>
                </a:cubicBezTo>
                <a:cubicBezTo>
                  <a:pt x="967817" y="631665"/>
                  <a:pt x="603845" y="539490"/>
                  <a:pt x="343903" y="553957"/>
                </a:cubicBezTo>
                <a:cubicBezTo>
                  <a:pt x="328420" y="470224"/>
                  <a:pt x="345719" y="434002"/>
                  <a:pt x="343903" y="372076"/>
                </a:cubicBezTo>
                <a:cubicBezTo>
                  <a:pt x="250496" y="381561"/>
                  <a:pt x="199905" y="349154"/>
                  <a:pt x="149375" y="372076"/>
                </a:cubicBezTo>
                <a:cubicBezTo>
                  <a:pt x="152301" y="393945"/>
                  <a:pt x="146006" y="405869"/>
                  <a:pt x="149375" y="416825"/>
                </a:cubicBezTo>
                <a:cubicBezTo>
                  <a:pt x="92858" y="364343"/>
                  <a:pt x="58686" y="326455"/>
                  <a:pt x="0" y="276979"/>
                </a:cubicBezTo>
                <a:close/>
              </a:path>
            </a:pathLst>
          </a:custGeom>
          <a:noFill/>
          <a:ln w="28575">
            <a:solidFill>
              <a:srgbClr val="CCAAF8"/>
            </a:solidFill>
            <a:extLst>
              <a:ext uri="{C807C97D-BFC1-408E-A445-0C87EB9F89A2}">
                <ask:lineSketchStyleProps xmlns:ask="http://schemas.microsoft.com/office/drawing/2018/sketchyshapes" sd="3557832917">
                  <a:prstGeom prst="leftArrowCallout">
                    <a:avLst>
                      <a:gd name="adj1" fmla="val 34334"/>
                      <a:gd name="adj2" fmla="val 25245"/>
                      <a:gd name="adj3" fmla="val 26965"/>
                      <a:gd name="adj4" fmla="val 96592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4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배웠던 내용을 기반으로 최신의 기술 구현에 도전할 수 있었던 뜻 깊은 기간이었습니다</a:t>
            </a:r>
            <a:r>
              <a:rPr kumimoji="1" lang="en-US" altLang="ko-KR" sz="14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  <a:endParaRPr kumimoji="1" lang="ko-Kore-KR" altLang="en-US" sz="1400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8" name="왼쪽 화살표 설명선[L] 17">
            <a:extLst>
              <a:ext uri="{FF2B5EF4-FFF2-40B4-BE49-F238E27FC236}">
                <a16:creationId xmlns:a16="http://schemas.microsoft.com/office/drawing/2014/main" id="{2CE36D28-0629-B348-9D47-1CDF388D439F}"/>
              </a:ext>
            </a:extLst>
          </p:cNvPr>
          <p:cNvSpPr/>
          <p:nvPr/>
        </p:nvSpPr>
        <p:spPr>
          <a:xfrm>
            <a:off x="1643745" y="4459053"/>
            <a:ext cx="10091058" cy="553957"/>
          </a:xfrm>
          <a:custGeom>
            <a:avLst/>
            <a:gdLst>
              <a:gd name="connsiteX0" fmla="*/ 0 w 10091058"/>
              <a:gd name="connsiteY0" fmla="*/ 276979 h 553957"/>
              <a:gd name="connsiteX1" fmla="*/ 149375 w 10091058"/>
              <a:gd name="connsiteY1" fmla="*/ 137132 h 553957"/>
              <a:gd name="connsiteX2" fmla="*/ 149375 w 10091058"/>
              <a:gd name="connsiteY2" fmla="*/ 181881 h 553957"/>
              <a:gd name="connsiteX3" fmla="*/ 343903 w 10091058"/>
              <a:gd name="connsiteY3" fmla="*/ 181881 h 553957"/>
              <a:gd name="connsiteX4" fmla="*/ 343903 w 10091058"/>
              <a:gd name="connsiteY4" fmla="*/ 0 h 553957"/>
              <a:gd name="connsiteX5" fmla="*/ 917265 w 10091058"/>
              <a:gd name="connsiteY5" fmla="*/ 0 h 553957"/>
              <a:gd name="connsiteX6" fmla="*/ 1295684 w 10091058"/>
              <a:gd name="connsiteY6" fmla="*/ 0 h 553957"/>
              <a:gd name="connsiteX7" fmla="*/ 1576631 w 10091058"/>
              <a:gd name="connsiteY7" fmla="*/ 0 h 553957"/>
              <a:gd name="connsiteX8" fmla="*/ 1955050 w 10091058"/>
              <a:gd name="connsiteY8" fmla="*/ 0 h 553957"/>
              <a:gd name="connsiteX9" fmla="*/ 2723356 w 10091058"/>
              <a:gd name="connsiteY9" fmla="*/ 0 h 553957"/>
              <a:gd name="connsiteX10" fmla="*/ 3101775 w 10091058"/>
              <a:gd name="connsiteY10" fmla="*/ 0 h 553957"/>
              <a:gd name="connsiteX11" fmla="*/ 3480193 w 10091058"/>
              <a:gd name="connsiteY11" fmla="*/ 0 h 553957"/>
              <a:gd name="connsiteX12" fmla="*/ 4053556 w 10091058"/>
              <a:gd name="connsiteY12" fmla="*/ 0 h 553957"/>
              <a:gd name="connsiteX13" fmla="*/ 4626918 w 10091058"/>
              <a:gd name="connsiteY13" fmla="*/ 0 h 553957"/>
              <a:gd name="connsiteX14" fmla="*/ 5005337 w 10091058"/>
              <a:gd name="connsiteY14" fmla="*/ 0 h 553957"/>
              <a:gd name="connsiteX15" fmla="*/ 5383755 w 10091058"/>
              <a:gd name="connsiteY15" fmla="*/ 0 h 553957"/>
              <a:gd name="connsiteX16" fmla="*/ 6152061 w 10091058"/>
              <a:gd name="connsiteY16" fmla="*/ 0 h 553957"/>
              <a:gd name="connsiteX17" fmla="*/ 6822894 w 10091058"/>
              <a:gd name="connsiteY17" fmla="*/ 0 h 553957"/>
              <a:gd name="connsiteX18" fmla="*/ 7396256 w 10091058"/>
              <a:gd name="connsiteY18" fmla="*/ 0 h 553957"/>
              <a:gd name="connsiteX19" fmla="*/ 7677204 w 10091058"/>
              <a:gd name="connsiteY19" fmla="*/ 0 h 553957"/>
              <a:gd name="connsiteX20" fmla="*/ 8348037 w 10091058"/>
              <a:gd name="connsiteY20" fmla="*/ 0 h 553957"/>
              <a:gd name="connsiteX21" fmla="*/ 8921399 w 10091058"/>
              <a:gd name="connsiteY21" fmla="*/ 0 h 553957"/>
              <a:gd name="connsiteX22" fmla="*/ 9397290 w 10091058"/>
              <a:gd name="connsiteY22" fmla="*/ 0 h 553957"/>
              <a:gd name="connsiteX23" fmla="*/ 10091058 w 10091058"/>
              <a:gd name="connsiteY23" fmla="*/ 0 h 553957"/>
              <a:gd name="connsiteX24" fmla="*/ 10091058 w 10091058"/>
              <a:gd name="connsiteY24" fmla="*/ 553957 h 553957"/>
              <a:gd name="connsiteX25" fmla="*/ 9322753 w 10091058"/>
              <a:gd name="connsiteY25" fmla="*/ 553957 h 553957"/>
              <a:gd name="connsiteX26" fmla="*/ 8846862 w 10091058"/>
              <a:gd name="connsiteY26" fmla="*/ 553957 h 553957"/>
              <a:gd name="connsiteX27" fmla="*/ 8078557 w 10091058"/>
              <a:gd name="connsiteY27" fmla="*/ 553957 h 553957"/>
              <a:gd name="connsiteX28" fmla="*/ 7407724 w 10091058"/>
              <a:gd name="connsiteY28" fmla="*/ 553957 h 553957"/>
              <a:gd name="connsiteX29" fmla="*/ 7126776 w 10091058"/>
              <a:gd name="connsiteY29" fmla="*/ 553957 h 553957"/>
              <a:gd name="connsiteX30" fmla="*/ 6358471 w 10091058"/>
              <a:gd name="connsiteY30" fmla="*/ 553957 h 553957"/>
              <a:gd name="connsiteX31" fmla="*/ 5980052 w 10091058"/>
              <a:gd name="connsiteY31" fmla="*/ 553957 h 553957"/>
              <a:gd name="connsiteX32" fmla="*/ 5504162 w 10091058"/>
              <a:gd name="connsiteY32" fmla="*/ 553957 h 553957"/>
              <a:gd name="connsiteX33" fmla="*/ 4930799 w 10091058"/>
              <a:gd name="connsiteY33" fmla="*/ 553957 h 553957"/>
              <a:gd name="connsiteX34" fmla="*/ 4162494 w 10091058"/>
              <a:gd name="connsiteY34" fmla="*/ 553957 h 553957"/>
              <a:gd name="connsiteX35" fmla="*/ 3589132 w 10091058"/>
              <a:gd name="connsiteY35" fmla="*/ 553957 h 553957"/>
              <a:gd name="connsiteX36" fmla="*/ 3210713 w 10091058"/>
              <a:gd name="connsiteY36" fmla="*/ 553957 h 553957"/>
              <a:gd name="connsiteX37" fmla="*/ 2929766 w 10091058"/>
              <a:gd name="connsiteY37" fmla="*/ 553957 h 553957"/>
              <a:gd name="connsiteX38" fmla="*/ 2453875 w 10091058"/>
              <a:gd name="connsiteY38" fmla="*/ 553957 h 553957"/>
              <a:gd name="connsiteX39" fmla="*/ 1880513 w 10091058"/>
              <a:gd name="connsiteY39" fmla="*/ 553957 h 553957"/>
              <a:gd name="connsiteX40" fmla="*/ 1307151 w 10091058"/>
              <a:gd name="connsiteY40" fmla="*/ 553957 h 553957"/>
              <a:gd name="connsiteX41" fmla="*/ 1026204 w 10091058"/>
              <a:gd name="connsiteY41" fmla="*/ 553957 h 553957"/>
              <a:gd name="connsiteX42" fmla="*/ 343903 w 10091058"/>
              <a:gd name="connsiteY42" fmla="*/ 553957 h 553957"/>
              <a:gd name="connsiteX43" fmla="*/ 343903 w 10091058"/>
              <a:gd name="connsiteY43" fmla="*/ 372076 h 553957"/>
              <a:gd name="connsiteX44" fmla="*/ 149375 w 10091058"/>
              <a:gd name="connsiteY44" fmla="*/ 372076 h 553957"/>
              <a:gd name="connsiteX45" fmla="*/ 149375 w 10091058"/>
              <a:gd name="connsiteY45" fmla="*/ 416825 h 553957"/>
              <a:gd name="connsiteX46" fmla="*/ 0 w 10091058"/>
              <a:gd name="connsiteY46" fmla="*/ 276979 h 553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10091058" h="553957" extrusionOk="0">
                <a:moveTo>
                  <a:pt x="0" y="276979"/>
                </a:moveTo>
                <a:cubicBezTo>
                  <a:pt x="24498" y="223459"/>
                  <a:pt x="86511" y="205568"/>
                  <a:pt x="149375" y="137132"/>
                </a:cubicBezTo>
                <a:cubicBezTo>
                  <a:pt x="152712" y="147548"/>
                  <a:pt x="147367" y="165146"/>
                  <a:pt x="149375" y="181881"/>
                </a:cubicBezTo>
                <a:cubicBezTo>
                  <a:pt x="240359" y="167008"/>
                  <a:pt x="251562" y="194751"/>
                  <a:pt x="343903" y="181881"/>
                </a:cubicBezTo>
                <a:cubicBezTo>
                  <a:pt x="341450" y="145148"/>
                  <a:pt x="358479" y="88491"/>
                  <a:pt x="343903" y="0"/>
                </a:cubicBezTo>
                <a:cubicBezTo>
                  <a:pt x="558841" y="-45077"/>
                  <a:pt x="635247" y="63207"/>
                  <a:pt x="917265" y="0"/>
                </a:cubicBezTo>
                <a:cubicBezTo>
                  <a:pt x="1199283" y="-63207"/>
                  <a:pt x="1154644" y="21963"/>
                  <a:pt x="1295684" y="0"/>
                </a:cubicBezTo>
                <a:cubicBezTo>
                  <a:pt x="1436724" y="-21963"/>
                  <a:pt x="1488041" y="30222"/>
                  <a:pt x="1576631" y="0"/>
                </a:cubicBezTo>
                <a:cubicBezTo>
                  <a:pt x="1665221" y="-30222"/>
                  <a:pt x="1820300" y="18895"/>
                  <a:pt x="1955050" y="0"/>
                </a:cubicBezTo>
                <a:cubicBezTo>
                  <a:pt x="2089800" y="-18895"/>
                  <a:pt x="2343863" y="47854"/>
                  <a:pt x="2723356" y="0"/>
                </a:cubicBezTo>
                <a:cubicBezTo>
                  <a:pt x="3102849" y="-47854"/>
                  <a:pt x="2985737" y="34851"/>
                  <a:pt x="3101775" y="0"/>
                </a:cubicBezTo>
                <a:cubicBezTo>
                  <a:pt x="3217813" y="-34851"/>
                  <a:pt x="3352573" y="34187"/>
                  <a:pt x="3480193" y="0"/>
                </a:cubicBezTo>
                <a:cubicBezTo>
                  <a:pt x="3607813" y="-34187"/>
                  <a:pt x="3886232" y="42776"/>
                  <a:pt x="4053556" y="0"/>
                </a:cubicBezTo>
                <a:cubicBezTo>
                  <a:pt x="4220880" y="-42776"/>
                  <a:pt x="4504491" y="11186"/>
                  <a:pt x="4626918" y="0"/>
                </a:cubicBezTo>
                <a:cubicBezTo>
                  <a:pt x="4749345" y="-11186"/>
                  <a:pt x="4818476" y="26135"/>
                  <a:pt x="5005337" y="0"/>
                </a:cubicBezTo>
                <a:cubicBezTo>
                  <a:pt x="5192198" y="-26135"/>
                  <a:pt x="5200593" y="14874"/>
                  <a:pt x="5383755" y="0"/>
                </a:cubicBezTo>
                <a:cubicBezTo>
                  <a:pt x="5566917" y="-14874"/>
                  <a:pt x="5967805" y="58610"/>
                  <a:pt x="6152061" y="0"/>
                </a:cubicBezTo>
                <a:cubicBezTo>
                  <a:pt x="6336317" y="-58610"/>
                  <a:pt x="6658440" y="23595"/>
                  <a:pt x="6822894" y="0"/>
                </a:cubicBezTo>
                <a:cubicBezTo>
                  <a:pt x="6987348" y="-23595"/>
                  <a:pt x="7151443" y="18042"/>
                  <a:pt x="7396256" y="0"/>
                </a:cubicBezTo>
                <a:cubicBezTo>
                  <a:pt x="7641069" y="-18042"/>
                  <a:pt x="7557644" y="348"/>
                  <a:pt x="7677204" y="0"/>
                </a:cubicBezTo>
                <a:cubicBezTo>
                  <a:pt x="7796764" y="-348"/>
                  <a:pt x="8146876" y="19860"/>
                  <a:pt x="8348037" y="0"/>
                </a:cubicBezTo>
                <a:cubicBezTo>
                  <a:pt x="8549198" y="-19860"/>
                  <a:pt x="8762402" y="52871"/>
                  <a:pt x="8921399" y="0"/>
                </a:cubicBezTo>
                <a:cubicBezTo>
                  <a:pt x="9080396" y="-52871"/>
                  <a:pt x="9302089" y="2811"/>
                  <a:pt x="9397290" y="0"/>
                </a:cubicBezTo>
                <a:cubicBezTo>
                  <a:pt x="9492491" y="-2811"/>
                  <a:pt x="9868653" y="39997"/>
                  <a:pt x="10091058" y="0"/>
                </a:cubicBezTo>
                <a:cubicBezTo>
                  <a:pt x="10133511" y="207376"/>
                  <a:pt x="10036055" y="307706"/>
                  <a:pt x="10091058" y="553957"/>
                </a:cubicBezTo>
                <a:cubicBezTo>
                  <a:pt x="9751593" y="643273"/>
                  <a:pt x="9686855" y="499385"/>
                  <a:pt x="9322753" y="553957"/>
                </a:cubicBezTo>
                <a:cubicBezTo>
                  <a:pt x="8958651" y="608529"/>
                  <a:pt x="8984493" y="545899"/>
                  <a:pt x="8846862" y="553957"/>
                </a:cubicBezTo>
                <a:cubicBezTo>
                  <a:pt x="8709231" y="562015"/>
                  <a:pt x="8273191" y="549812"/>
                  <a:pt x="8078557" y="553957"/>
                </a:cubicBezTo>
                <a:cubicBezTo>
                  <a:pt x="7883923" y="558102"/>
                  <a:pt x="7725477" y="534185"/>
                  <a:pt x="7407724" y="553957"/>
                </a:cubicBezTo>
                <a:cubicBezTo>
                  <a:pt x="7089971" y="573729"/>
                  <a:pt x="7208054" y="539559"/>
                  <a:pt x="7126776" y="553957"/>
                </a:cubicBezTo>
                <a:cubicBezTo>
                  <a:pt x="7045498" y="568355"/>
                  <a:pt x="6516896" y="491371"/>
                  <a:pt x="6358471" y="553957"/>
                </a:cubicBezTo>
                <a:cubicBezTo>
                  <a:pt x="6200046" y="616543"/>
                  <a:pt x="6144047" y="534228"/>
                  <a:pt x="5980052" y="553957"/>
                </a:cubicBezTo>
                <a:cubicBezTo>
                  <a:pt x="5816057" y="573686"/>
                  <a:pt x="5625999" y="497723"/>
                  <a:pt x="5504162" y="553957"/>
                </a:cubicBezTo>
                <a:cubicBezTo>
                  <a:pt x="5382325" y="610191"/>
                  <a:pt x="5125356" y="549559"/>
                  <a:pt x="4930799" y="553957"/>
                </a:cubicBezTo>
                <a:cubicBezTo>
                  <a:pt x="4736242" y="558355"/>
                  <a:pt x="4482537" y="491539"/>
                  <a:pt x="4162494" y="553957"/>
                </a:cubicBezTo>
                <a:cubicBezTo>
                  <a:pt x="3842452" y="616375"/>
                  <a:pt x="3759234" y="548693"/>
                  <a:pt x="3589132" y="553957"/>
                </a:cubicBezTo>
                <a:cubicBezTo>
                  <a:pt x="3419030" y="559221"/>
                  <a:pt x="3297856" y="536731"/>
                  <a:pt x="3210713" y="553957"/>
                </a:cubicBezTo>
                <a:cubicBezTo>
                  <a:pt x="3123570" y="571183"/>
                  <a:pt x="3013454" y="542639"/>
                  <a:pt x="2929766" y="553957"/>
                </a:cubicBezTo>
                <a:cubicBezTo>
                  <a:pt x="2846078" y="565275"/>
                  <a:pt x="2565442" y="513379"/>
                  <a:pt x="2453875" y="553957"/>
                </a:cubicBezTo>
                <a:cubicBezTo>
                  <a:pt x="2342308" y="594535"/>
                  <a:pt x="2081062" y="515785"/>
                  <a:pt x="1880513" y="553957"/>
                </a:cubicBezTo>
                <a:cubicBezTo>
                  <a:pt x="1679964" y="592129"/>
                  <a:pt x="1429202" y="523034"/>
                  <a:pt x="1307151" y="553957"/>
                </a:cubicBezTo>
                <a:cubicBezTo>
                  <a:pt x="1185100" y="584880"/>
                  <a:pt x="1087645" y="547760"/>
                  <a:pt x="1026204" y="553957"/>
                </a:cubicBezTo>
                <a:cubicBezTo>
                  <a:pt x="964763" y="560154"/>
                  <a:pt x="636306" y="495090"/>
                  <a:pt x="343903" y="553957"/>
                </a:cubicBezTo>
                <a:cubicBezTo>
                  <a:pt x="340719" y="495241"/>
                  <a:pt x="365057" y="451905"/>
                  <a:pt x="343903" y="372076"/>
                </a:cubicBezTo>
                <a:cubicBezTo>
                  <a:pt x="267079" y="372535"/>
                  <a:pt x="222835" y="359315"/>
                  <a:pt x="149375" y="372076"/>
                </a:cubicBezTo>
                <a:cubicBezTo>
                  <a:pt x="152425" y="387538"/>
                  <a:pt x="147047" y="405013"/>
                  <a:pt x="149375" y="416825"/>
                </a:cubicBezTo>
                <a:cubicBezTo>
                  <a:pt x="71228" y="374810"/>
                  <a:pt x="41800" y="312404"/>
                  <a:pt x="0" y="276979"/>
                </a:cubicBezTo>
                <a:close/>
              </a:path>
            </a:pathLst>
          </a:custGeom>
          <a:noFill/>
          <a:ln w="28575">
            <a:solidFill>
              <a:srgbClr val="CCAAF8"/>
            </a:solidFill>
            <a:extLst>
              <a:ext uri="{C807C97D-BFC1-408E-A445-0C87EB9F89A2}">
                <ask:lineSketchStyleProps xmlns:ask="http://schemas.microsoft.com/office/drawing/2018/sketchyshapes" sd="1728349832">
                  <a:prstGeom prst="leftArrowCallout">
                    <a:avLst>
                      <a:gd name="adj1" fmla="val 34334"/>
                      <a:gd name="adj2" fmla="val 25245"/>
                      <a:gd name="adj3" fmla="val 26965"/>
                      <a:gd name="adj4" fmla="val 96592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4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여러가지 기술들을 익히고 다른 분야에 대해서 배울 </a:t>
            </a:r>
            <a:r>
              <a:rPr kumimoji="1" lang="ko-KR" altLang="en-US" sz="140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수 있었습니다</a:t>
            </a:r>
            <a:r>
              <a:rPr kumimoji="1" lang="en-US" altLang="ko-KR" sz="140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  <a:endParaRPr kumimoji="1" lang="ko-Kore-KR" altLang="en-US" sz="1400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9" name="왼쪽 화살표 설명선[L] 18">
            <a:extLst>
              <a:ext uri="{FF2B5EF4-FFF2-40B4-BE49-F238E27FC236}">
                <a16:creationId xmlns:a16="http://schemas.microsoft.com/office/drawing/2014/main" id="{14D1C44B-CECE-D44C-8ECB-91D395B1742E}"/>
              </a:ext>
            </a:extLst>
          </p:cNvPr>
          <p:cNvSpPr/>
          <p:nvPr/>
        </p:nvSpPr>
        <p:spPr>
          <a:xfrm>
            <a:off x="1643745" y="5202515"/>
            <a:ext cx="10091058" cy="553957"/>
          </a:xfrm>
          <a:custGeom>
            <a:avLst/>
            <a:gdLst>
              <a:gd name="connsiteX0" fmla="*/ 0 w 10091058"/>
              <a:gd name="connsiteY0" fmla="*/ 276979 h 553957"/>
              <a:gd name="connsiteX1" fmla="*/ 149375 w 10091058"/>
              <a:gd name="connsiteY1" fmla="*/ 137132 h 553957"/>
              <a:gd name="connsiteX2" fmla="*/ 149375 w 10091058"/>
              <a:gd name="connsiteY2" fmla="*/ 181881 h 553957"/>
              <a:gd name="connsiteX3" fmla="*/ 343903 w 10091058"/>
              <a:gd name="connsiteY3" fmla="*/ 181881 h 553957"/>
              <a:gd name="connsiteX4" fmla="*/ 343903 w 10091058"/>
              <a:gd name="connsiteY4" fmla="*/ 0 h 553957"/>
              <a:gd name="connsiteX5" fmla="*/ 819794 w 10091058"/>
              <a:gd name="connsiteY5" fmla="*/ 0 h 553957"/>
              <a:gd name="connsiteX6" fmla="*/ 1393156 w 10091058"/>
              <a:gd name="connsiteY6" fmla="*/ 0 h 553957"/>
              <a:gd name="connsiteX7" fmla="*/ 1674103 w 10091058"/>
              <a:gd name="connsiteY7" fmla="*/ 0 h 553957"/>
              <a:gd name="connsiteX8" fmla="*/ 2344937 w 10091058"/>
              <a:gd name="connsiteY8" fmla="*/ 0 h 553957"/>
              <a:gd name="connsiteX9" fmla="*/ 2723356 w 10091058"/>
              <a:gd name="connsiteY9" fmla="*/ 0 h 553957"/>
              <a:gd name="connsiteX10" fmla="*/ 3394189 w 10091058"/>
              <a:gd name="connsiteY10" fmla="*/ 0 h 553957"/>
              <a:gd name="connsiteX11" fmla="*/ 3870080 w 10091058"/>
              <a:gd name="connsiteY11" fmla="*/ 0 h 553957"/>
              <a:gd name="connsiteX12" fmla="*/ 4345970 w 10091058"/>
              <a:gd name="connsiteY12" fmla="*/ 0 h 553957"/>
              <a:gd name="connsiteX13" fmla="*/ 4724389 w 10091058"/>
              <a:gd name="connsiteY13" fmla="*/ 0 h 553957"/>
              <a:gd name="connsiteX14" fmla="*/ 5005337 w 10091058"/>
              <a:gd name="connsiteY14" fmla="*/ 0 h 553957"/>
              <a:gd name="connsiteX15" fmla="*/ 5383755 w 10091058"/>
              <a:gd name="connsiteY15" fmla="*/ 0 h 553957"/>
              <a:gd name="connsiteX16" fmla="*/ 5859646 w 10091058"/>
              <a:gd name="connsiteY16" fmla="*/ 0 h 553957"/>
              <a:gd name="connsiteX17" fmla="*/ 6530480 w 10091058"/>
              <a:gd name="connsiteY17" fmla="*/ 0 h 553957"/>
              <a:gd name="connsiteX18" fmla="*/ 6811427 w 10091058"/>
              <a:gd name="connsiteY18" fmla="*/ 0 h 553957"/>
              <a:gd name="connsiteX19" fmla="*/ 7384789 w 10091058"/>
              <a:gd name="connsiteY19" fmla="*/ 0 h 553957"/>
              <a:gd name="connsiteX20" fmla="*/ 7763208 w 10091058"/>
              <a:gd name="connsiteY20" fmla="*/ 0 h 553957"/>
              <a:gd name="connsiteX21" fmla="*/ 8434042 w 10091058"/>
              <a:gd name="connsiteY21" fmla="*/ 0 h 553957"/>
              <a:gd name="connsiteX22" fmla="*/ 9104875 w 10091058"/>
              <a:gd name="connsiteY22" fmla="*/ 0 h 553957"/>
              <a:gd name="connsiteX23" fmla="*/ 10091058 w 10091058"/>
              <a:gd name="connsiteY23" fmla="*/ 0 h 553957"/>
              <a:gd name="connsiteX24" fmla="*/ 10091058 w 10091058"/>
              <a:gd name="connsiteY24" fmla="*/ 553957 h 553957"/>
              <a:gd name="connsiteX25" fmla="*/ 9810111 w 10091058"/>
              <a:gd name="connsiteY25" fmla="*/ 553957 h 553957"/>
              <a:gd name="connsiteX26" fmla="*/ 9431692 w 10091058"/>
              <a:gd name="connsiteY26" fmla="*/ 553957 h 553957"/>
              <a:gd name="connsiteX27" fmla="*/ 8858330 w 10091058"/>
              <a:gd name="connsiteY27" fmla="*/ 553957 h 553957"/>
              <a:gd name="connsiteX28" fmla="*/ 8479911 w 10091058"/>
              <a:gd name="connsiteY28" fmla="*/ 553957 h 553957"/>
              <a:gd name="connsiteX29" fmla="*/ 8004020 w 10091058"/>
              <a:gd name="connsiteY29" fmla="*/ 553957 h 553957"/>
              <a:gd name="connsiteX30" fmla="*/ 7723073 w 10091058"/>
              <a:gd name="connsiteY30" fmla="*/ 553957 h 553957"/>
              <a:gd name="connsiteX31" fmla="*/ 7247182 w 10091058"/>
              <a:gd name="connsiteY31" fmla="*/ 553957 h 553957"/>
              <a:gd name="connsiteX32" fmla="*/ 6868763 w 10091058"/>
              <a:gd name="connsiteY32" fmla="*/ 553957 h 553957"/>
              <a:gd name="connsiteX33" fmla="*/ 6100458 w 10091058"/>
              <a:gd name="connsiteY33" fmla="*/ 553957 h 553957"/>
              <a:gd name="connsiteX34" fmla="*/ 5527096 w 10091058"/>
              <a:gd name="connsiteY34" fmla="*/ 553957 h 553957"/>
              <a:gd name="connsiteX35" fmla="*/ 5246149 w 10091058"/>
              <a:gd name="connsiteY35" fmla="*/ 553957 h 553957"/>
              <a:gd name="connsiteX36" fmla="*/ 4477843 w 10091058"/>
              <a:gd name="connsiteY36" fmla="*/ 553957 h 553957"/>
              <a:gd name="connsiteX37" fmla="*/ 4001953 w 10091058"/>
              <a:gd name="connsiteY37" fmla="*/ 553957 h 553957"/>
              <a:gd name="connsiteX38" fmla="*/ 3233648 w 10091058"/>
              <a:gd name="connsiteY38" fmla="*/ 553957 h 553957"/>
              <a:gd name="connsiteX39" fmla="*/ 2562814 w 10091058"/>
              <a:gd name="connsiteY39" fmla="*/ 553957 h 553957"/>
              <a:gd name="connsiteX40" fmla="*/ 2281867 w 10091058"/>
              <a:gd name="connsiteY40" fmla="*/ 553957 h 553957"/>
              <a:gd name="connsiteX41" fmla="*/ 1708505 w 10091058"/>
              <a:gd name="connsiteY41" fmla="*/ 553957 h 553957"/>
              <a:gd name="connsiteX42" fmla="*/ 1135143 w 10091058"/>
              <a:gd name="connsiteY42" fmla="*/ 553957 h 553957"/>
              <a:gd name="connsiteX43" fmla="*/ 343903 w 10091058"/>
              <a:gd name="connsiteY43" fmla="*/ 553957 h 553957"/>
              <a:gd name="connsiteX44" fmla="*/ 343903 w 10091058"/>
              <a:gd name="connsiteY44" fmla="*/ 372076 h 553957"/>
              <a:gd name="connsiteX45" fmla="*/ 149375 w 10091058"/>
              <a:gd name="connsiteY45" fmla="*/ 372076 h 553957"/>
              <a:gd name="connsiteX46" fmla="*/ 149375 w 10091058"/>
              <a:gd name="connsiteY46" fmla="*/ 416825 h 553957"/>
              <a:gd name="connsiteX47" fmla="*/ 0 w 10091058"/>
              <a:gd name="connsiteY47" fmla="*/ 276979 h 553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0091058" h="553957" extrusionOk="0">
                <a:moveTo>
                  <a:pt x="0" y="276979"/>
                </a:moveTo>
                <a:cubicBezTo>
                  <a:pt x="61634" y="211691"/>
                  <a:pt x="125235" y="177677"/>
                  <a:pt x="149375" y="137132"/>
                </a:cubicBezTo>
                <a:cubicBezTo>
                  <a:pt x="149786" y="153165"/>
                  <a:pt x="145492" y="163542"/>
                  <a:pt x="149375" y="181881"/>
                </a:cubicBezTo>
                <a:cubicBezTo>
                  <a:pt x="194480" y="165511"/>
                  <a:pt x="294846" y="190549"/>
                  <a:pt x="343903" y="181881"/>
                </a:cubicBezTo>
                <a:cubicBezTo>
                  <a:pt x="322212" y="93890"/>
                  <a:pt x="357410" y="37648"/>
                  <a:pt x="343903" y="0"/>
                </a:cubicBezTo>
                <a:cubicBezTo>
                  <a:pt x="565843" y="-22439"/>
                  <a:pt x="702557" y="4429"/>
                  <a:pt x="819794" y="0"/>
                </a:cubicBezTo>
                <a:cubicBezTo>
                  <a:pt x="937031" y="-4429"/>
                  <a:pt x="1136954" y="60395"/>
                  <a:pt x="1393156" y="0"/>
                </a:cubicBezTo>
                <a:cubicBezTo>
                  <a:pt x="1649358" y="-60395"/>
                  <a:pt x="1574614" y="26589"/>
                  <a:pt x="1674103" y="0"/>
                </a:cubicBezTo>
                <a:cubicBezTo>
                  <a:pt x="1773592" y="-26589"/>
                  <a:pt x="2068056" y="19428"/>
                  <a:pt x="2344937" y="0"/>
                </a:cubicBezTo>
                <a:cubicBezTo>
                  <a:pt x="2621818" y="-19428"/>
                  <a:pt x="2647539" y="42878"/>
                  <a:pt x="2723356" y="0"/>
                </a:cubicBezTo>
                <a:cubicBezTo>
                  <a:pt x="2799173" y="-42878"/>
                  <a:pt x="3232346" y="61066"/>
                  <a:pt x="3394189" y="0"/>
                </a:cubicBezTo>
                <a:cubicBezTo>
                  <a:pt x="3556032" y="-61066"/>
                  <a:pt x="3678171" y="34995"/>
                  <a:pt x="3870080" y="0"/>
                </a:cubicBezTo>
                <a:cubicBezTo>
                  <a:pt x="4061989" y="-34995"/>
                  <a:pt x="4242891" y="47886"/>
                  <a:pt x="4345970" y="0"/>
                </a:cubicBezTo>
                <a:cubicBezTo>
                  <a:pt x="4449049" y="-47886"/>
                  <a:pt x="4622042" y="32495"/>
                  <a:pt x="4724389" y="0"/>
                </a:cubicBezTo>
                <a:cubicBezTo>
                  <a:pt x="4826736" y="-32495"/>
                  <a:pt x="4904191" y="15212"/>
                  <a:pt x="5005337" y="0"/>
                </a:cubicBezTo>
                <a:cubicBezTo>
                  <a:pt x="5106483" y="-15212"/>
                  <a:pt x="5235225" y="19826"/>
                  <a:pt x="5383755" y="0"/>
                </a:cubicBezTo>
                <a:cubicBezTo>
                  <a:pt x="5532285" y="-19826"/>
                  <a:pt x="5695024" y="9003"/>
                  <a:pt x="5859646" y="0"/>
                </a:cubicBezTo>
                <a:cubicBezTo>
                  <a:pt x="6024268" y="-9003"/>
                  <a:pt x="6295620" y="72782"/>
                  <a:pt x="6530480" y="0"/>
                </a:cubicBezTo>
                <a:cubicBezTo>
                  <a:pt x="6765340" y="-72782"/>
                  <a:pt x="6679062" y="20399"/>
                  <a:pt x="6811427" y="0"/>
                </a:cubicBezTo>
                <a:cubicBezTo>
                  <a:pt x="6943792" y="-20399"/>
                  <a:pt x="7206013" y="66458"/>
                  <a:pt x="7384789" y="0"/>
                </a:cubicBezTo>
                <a:cubicBezTo>
                  <a:pt x="7563565" y="-66458"/>
                  <a:pt x="7620783" y="34120"/>
                  <a:pt x="7763208" y="0"/>
                </a:cubicBezTo>
                <a:cubicBezTo>
                  <a:pt x="7905633" y="-34120"/>
                  <a:pt x="8209689" y="8668"/>
                  <a:pt x="8434042" y="0"/>
                </a:cubicBezTo>
                <a:cubicBezTo>
                  <a:pt x="8658395" y="-8668"/>
                  <a:pt x="8826209" y="8914"/>
                  <a:pt x="9104875" y="0"/>
                </a:cubicBezTo>
                <a:cubicBezTo>
                  <a:pt x="9383541" y="-8914"/>
                  <a:pt x="9859788" y="92628"/>
                  <a:pt x="10091058" y="0"/>
                </a:cubicBezTo>
                <a:cubicBezTo>
                  <a:pt x="10110260" y="230944"/>
                  <a:pt x="10030004" y="407827"/>
                  <a:pt x="10091058" y="553957"/>
                </a:cubicBezTo>
                <a:cubicBezTo>
                  <a:pt x="10025425" y="559088"/>
                  <a:pt x="9915890" y="525252"/>
                  <a:pt x="9810111" y="553957"/>
                </a:cubicBezTo>
                <a:cubicBezTo>
                  <a:pt x="9704332" y="582662"/>
                  <a:pt x="9610140" y="511647"/>
                  <a:pt x="9431692" y="553957"/>
                </a:cubicBezTo>
                <a:cubicBezTo>
                  <a:pt x="9253244" y="596267"/>
                  <a:pt x="9143713" y="526107"/>
                  <a:pt x="8858330" y="553957"/>
                </a:cubicBezTo>
                <a:cubicBezTo>
                  <a:pt x="8572947" y="581807"/>
                  <a:pt x="8633331" y="543187"/>
                  <a:pt x="8479911" y="553957"/>
                </a:cubicBezTo>
                <a:cubicBezTo>
                  <a:pt x="8326491" y="564727"/>
                  <a:pt x="8164157" y="539372"/>
                  <a:pt x="8004020" y="553957"/>
                </a:cubicBezTo>
                <a:cubicBezTo>
                  <a:pt x="7843883" y="568542"/>
                  <a:pt x="7820041" y="539098"/>
                  <a:pt x="7723073" y="553957"/>
                </a:cubicBezTo>
                <a:cubicBezTo>
                  <a:pt x="7626105" y="568816"/>
                  <a:pt x="7452721" y="531481"/>
                  <a:pt x="7247182" y="553957"/>
                </a:cubicBezTo>
                <a:cubicBezTo>
                  <a:pt x="7041643" y="576433"/>
                  <a:pt x="6976659" y="510133"/>
                  <a:pt x="6868763" y="553957"/>
                </a:cubicBezTo>
                <a:cubicBezTo>
                  <a:pt x="6760867" y="597781"/>
                  <a:pt x="6270225" y="479741"/>
                  <a:pt x="6100458" y="553957"/>
                </a:cubicBezTo>
                <a:cubicBezTo>
                  <a:pt x="5930691" y="628173"/>
                  <a:pt x="5751906" y="524017"/>
                  <a:pt x="5527096" y="553957"/>
                </a:cubicBezTo>
                <a:cubicBezTo>
                  <a:pt x="5302286" y="583897"/>
                  <a:pt x="5329237" y="545971"/>
                  <a:pt x="5246149" y="553957"/>
                </a:cubicBezTo>
                <a:cubicBezTo>
                  <a:pt x="5163061" y="561943"/>
                  <a:pt x="4814852" y="547990"/>
                  <a:pt x="4477843" y="553957"/>
                </a:cubicBezTo>
                <a:cubicBezTo>
                  <a:pt x="4140834" y="559924"/>
                  <a:pt x="4200896" y="506773"/>
                  <a:pt x="4001953" y="553957"/>
                </a:cubicBezTo>
                <a:cubicBezTo>
                  <a:pt x="3803010" y="601141"/>
                  <a:pt x="3399818" y="470341"/>
                  <a:pt x="3233648" y="553957"/>
                </a:cubicBezTo>
                <a:cubicBezTo>
                  <a:pt x="3067479" y="637573"/>
                  <a:pt x="2731092" y="506419"/>
                  <a:pt x="2562814" y="553957"/>
                </a:cubicBezTo>
                <a:cubicBezTo>
                  <a:pt x="2394536" y="601495"/>
                  <a:pt x="2412904" y="550189"/>
                  <a:pt x="2281867" y="553957"/>
                </a:cubicBezTo>
                <a:cubicBezTo>
                  <a:pt x="2150830" y="557725"/>
                  <a:pt x="1963901" y="526308"/>
                  <a:pt x="1708505" y="553957"/>
                </a:cubicBezTo>
                <a:cubicBezTo>
                  <a:pt x="1453109" y="581606"/>
                  <a:pt x="1359011" y="531299"/>
                  <a:pt x="1135143" y="553957"/>
                </a:cubicBezTo>
                <a:cubicBezTo>
                  <a:pt x="911275" y="576615"/>
                  <a:pt x="580965" y="525126"/>
                  <a:pt x="343903" y="553957"/>
                </a:cubicBezTo>
                <a:cubicBezTo>
                  <a:pt x="324925" y="476017"/>
                  <a:pt x="353851" y="414727"/>
                  <a:pt x="343903" y="372076"/>
                </a:cubicBezTo>
                <a:cubicBezTo>
                  <a:pt x="301286" y="377392"/>
                  <a:pt x="225687" y="361018"/>
                  <a:pt x="149375" y="372076"/>
                </a:cubicBezTo>
                <a:cubicBezTo>
                  <a:pt x="151760" y="385937"/>
                  <a:pt x="147420" y="398693"/>
                  <a:pt x="149375" y="416825"/>
                </a:cubicBezTo>
                <a:cubicBezTo>
                  <a:pt x="103678" y="380681"/>
                  <a:pt x="48054" y="293530"/>
                  <a:pt x="0" y="276979"/>
                </a:cubicBezTo>
                <a:close/>
              </a:path>
            </a:pathLst>
          </a:custGeom>
          <a:noFill/>
          <a:ln w="28575">
            <a:solidFill>
              <a:srgbClr val="CCAAF8"/>
            </a:solidFill>
            <a:extLst>
              <a:ext uri="{C807C97D-BFC1-408E-A445-0C87EB9F89A2}">
                <ask:lineSketchStyleProps xmlns:ask="http://schemas.microsoft.com/office/drawing/2018/sketchyshapes" sd="2199898177">
                  <a:prstGeom prst="leftArrowCallout">
                    <a:avLst>
                      <a:gd name="adj1" fmla="val 34334"/>
                      <a:gd name="adj2" fmla="val 25245"/>
                      <a:gd name="adj3" fmla="val 26965"/>
                      <a:gd name="adj4" fmla="val 96592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4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기초적인 분류</a:t>
            </a:r>
            <a:r>
              <a:rPr kumimoji="1" lang="en-US" altLang="ko-KR" sz="14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kumimoji="1" lang="ko-KR" altLang="en-US" sz="14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예측 모델이 아니라 더 실용적으로 사용할 수 있는 모델을 만들어 볼 수 있어서 좋았고 정확도 향상을 위해 다른 방식의 전처리를 시도해 본 점도 신선했습니다</a:t>
            </a:r>
            <a:r>
              <a:rPr kumimoji="1" lang="en-US" altLang="ko-KR" sz="14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  <a:endParaRPr kumimoji="1" lang="ko-Kore-KR" altLang="en-US" sz="1400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0" name="왼쪽 화살표 설명선[L] 19">
            <a:extLst>
              <a:ext uri="{FF2B5EF4-FFF2-40B4-BE49-F238E27FC236}">
                <a16:creationId xmlns:a16="http://schemas.microsoft.com/office/drawing/2014/main" id="{4C04D9A3-2EE8-6448-90BB-118FBF1F39C6}"/>
              </a:ext>
            </a:extLst>
          </p:cNvPr>
          <p:cNvSpPr/>
          <p:nvPr/>
        </p:nvSpPr>
        <p:spPr>
          <a:xfrm>
            <a:off x="1643745" y="5945976"/>
            <a:ext cx="10091058" cy="553957"/>
          </a:xfrm>
          <a:custGeom>
            <a:avLst/>
            <a:gdLst>
              <a:gd name="connsiteX0" fmla="*/ 0 w 10091058"/>
              <a:gd name="connsiteY0" fmla="*/ 276979 h 553957"/>
              <a:gd name="connsiteX1" fmla="*/ 149375 w 10091058"/>
              <a:gd name="connsiteY1" fmla="*/ 137132 h 553957"/>
              <a:gd name="connsiteX2" fmla="*/ 149375 w 10091058"/>
              <a:gd name="connsiteY2" fmla="*/ 181881 h 553957"/>
              <a:gd name="connsiteX3" fmla="*/ 343903 w 10091058"/>
              <a:gd name="connsiteY3" fmla="*/ 181881 h 553957"/>
              <a:gd name="connsiteX4" fmla="*/ 343903 w 10091058"/>
              <a:gd name="connsiteY4" fmla="*/ 0 h 553957"/>
              <a:gd name="connsiteX5" fmla="*/ 819794 w 10091058"/>
              <a:gd name="connsiteY5" fmla="*/ 0 h 553957"/>
              <a:gd name="connsiteX6" fmla="*/ 1490627 w 10091058"/>
              <a:gd name="connsiteY6" fmla="*/ 0 h 553957"/>
              <a:gd name="connsiteX7" fmla="*/ 1771575 w 10091058"/>
              <a:gd name="connsiteY7" fmla="*/ 0 h 553957"/>
              <a:gd name="connsiteX8" fmla="*/ 2149993 w 10091058"/>
              <a:gd name="connsiteY8" fmla="*/ 0 h 553957"/>
              <a:gd name="connsiteX9" fmla="*/ 2723356 w 10091058"/>
              <a:gd name="connsiteY9" fmla="*/ 0 h 553957"/>
              <a:gd name="connsiteX10" fmla="*/ 3199246 w 10091058"/>
              <a:gd name="connsiteY10" fmla="*/ 0 h 553957"/>
              <a:gd name="connsiteX11" fmla="*/ 3480193 w 10091058"/>
              <a:gd name="connsiteY11" fmla="*/ 0 h 553957"/>
              <a:gd name="connsiteX12" fmla="*/ 4053556 w 10091058"/>
              <a:gd name="connsiteY12" fmla="*/ 0 h 553957"/>
              <a:gd name="connsiteX13" fmla="*/ 4529446 w 10091058"/>
              <a:gd name="connsiteY13" fmla="*/ 0 h 553957"/>
              <a:gd name="connsiteX14" fmla="*/ 4907865 w 10091058"/>
              <a:gd name="connsiteY14" fmla="*/ 0 h 553957"/>
              <a:gd name="connsiteX15" fmla="*/ 5383755 w 10091058"/>
              <a:gd name="connsiteY15" fmla="*/ 0 h 553957"/>
              <a:gd name="connsiteX16" fmla="*/ 5957118 w 10091058"/>
              <a:gd name="connsiteY16" fmla="*/ 0 h 553957"/>
              <a:gd name="connsiteX17" fmla="*/ 6433008 w 10091058"/>
              <a:gd name="connsiteY17" fmla="*/ 0 h 553957"/>
              <a:gd name="connsiteX18" fmla="*/ 6713955 w 10091058"/>
              <a:gd name="connsiteY18" fmla="*/ 0 h 553957"/>
              <a:gd name="connsiteX19" fmla="*/ 6994903 w 10091058"/>
              <a:gd name="connsiteY19" fmla="*/ 0 h 553957"/>
              <a:gd name="connsiteX20" fmla="*/ 7568265 w 10091058"/>
              <a:gd name="connsiteY20" fmla="*/ 0 h 553957"/>
              <a:gd name="connsiteX21" fmla="*/ 8336570 w 10091058"/>
              <a:gd name="connsiteY21" fmla="*/ 0 h 553957"/>
              <a:gd name="connsiteX22" fmla="*/ 8714989 w 10091058"/>
              <a:gd name="connsiteY22" fmla="*/ 0 h 553957"/>
              <a:gd name="connsiteX23" fmla="*/ 9483294 w 10091058"/>
              <a:gd name="connsiteY23" fmla="*/ 0 h 553957"/>
              <a:gd name="connsiteX24" fmla="*/ 10091058 w 10091058"/>
              <a:gd name="connsiteY24" fmla="*/ 0 h 553957"/>
              <a:gd name="connsiteX25" fmla="*/ 10091058 w 10091058"/>
              <a:gd name="connsiteY25" fmla="*/ 553957 h 553957"/>
              <a:gd name="connsiteX26" fmla="*/ 9517696 w 10091058"/>
              <a:gd name="connsiteY26" fmla="*/ 553957 h 553957"/>
              <a:gd name="connsiteX27" fmla="*/ 8944334 w 10091058"/>
              <a:gd name="connsiteY27" fmla="*/ 553957 h 553957"/>
              <a:gd name="connsiteX28" fmla="*/ 8663386 w 10091058"/>
              <a:gd name="connsiteY28" fmla="*/ 553957 h 553957"/>
              <a:gd name="connsiteX29" fmla="*/ 8382439 w 10091058"/>
              <a:gd name="connsiteY29" fmla="*/ 553957 h 553957"/>
              <a:gd name="connsiteX30" fmla="*/ 7906549 w 10091058"/>
              <a:gd name="connsiteY30" fmla="*/ 553957 h 553957"/>
              <a:gd name="connsiteX31" fmla="*/ 7333186 w 10091058"/>
              <a:gd name="connsiteY31" fmla="*/ 553957 h 553957"/>
              <a:gd name="connsiteX32" fmla="*/ 6759824 w 10091058"/>
              <a:gd name="connsiteY32" fmla="*/ 553957 h 553957"/>
              <a:gd name="connsiteX33" fmla="*/ 6088991 w 10091058"/>
              <a:gd name="connsiteY33" fmla="*/ 553957 h 553957"/>
              <a:gd name="connsiteX34" fmla="*/ 5710572 w 10091058"/>
              <a:gd name="connsiteY34" fmla="*/ 553957 h 553957"/>
              <a:gd name="connsiteX35" fmla="*/ 5234681 w 10091058"/>
              <a:gd name="connsiteY35" fmla="*/ 553957 h 553957"/>
              <a:gd name="connsiteX36" fmla="*/ 4953734 w 10091058"/>
              <a:gd name="connsiteY36" fmla="*/ 553957 h 553957"/>
              <a:gd name="connsiteX37" fmla="*/ 4672787 w 10091058"/>
              <a:gd name="connsiteY37" fmla="*/ 553957 h 553957"/>
              <a:gd name="connsiteX38" fmla="*/ 4099424 w 10091058"/>
              <a:gd name="connsiteY38" fmla="*/ 553957 h 553957"/>
              <a:gd name="connsiteX39" fmla="*/ 3721006 w 10091058"/>
              <a:gd name="connsiteY39" fmla="*/ 553957 h 553957"/>
              <a:gd name="connsiteX40" fmla="*/ 3245115 w 10091058"/>
              <a:gd name="connsiteY40" fmla="*/ 553957 h 553957"/>
              <a:gd name="connsiteX41" fmla="*/ 2671753 w 10091058"/>
              <a:gd name="connsiteY41" fmla="*/ 553957 h 553957"/>
              <a:gd name="connsiteX42" fmla="*/ 2390806 w 10091058"/>
              <a:gd name="connsiteY42" fmla="*/ 553957 h 553957"/>
              <a:gd name="connsiteX43" fmla="*/ 1719972 w 10091058"/>
              <a:gd name="connsiteY43" fmla="*/ 553957 h 553957"/>
              <a:gd name="connsiteX44" fmla="*/ 951667 w 10091058"/>
              <a:gd name="connsiteY44" fmla="*/ 553957 h 553957"/>
              <a:gd name="connsiteX45" fmla="*/ 343903 w 10091058"/>
              <a:gd name="connsiteY45" fmla="*/ 553957 h 553957"/>
              <a:gd name="connsiteX46" fmla="*/ 343903 w 10091058"/>
              <a:gd name="connsiteY46" fmla="*/ 372076 h 553957"/>
              <a:gd name="connsiteX47" fmla="*/ 149375 w 10091058"/>
              <a:gd name="connsiteY47" fmla="*/ 372076 h 553957"/>
              <a:gd name="connsiteX48" fmla="*/ 149375 w 10091058"/>
              <a:gd name="connsiteY48" fmla="*/ 416825 h 553957"/>
              <a:gd name="connsiteX49" fmla="*/ 0 w 10091058"/>
              <a:gd name="connsiteY49" fmla="*/ 276979 h 553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10091058" h="553957" extrusionOk="0">
                <a:moveTo>
                  <a:pt x="0" y="276979"/>
                </a:moveTo>
                <a:cubicBezTo>
                  <a:pt x="56841" y="210214"/>
                  <a:pt x="109998" y="191772"/>
                  <a:pt x="149375" y="137132"/>
                </a:cubicBezTo>
                <a:cubicBezTo>
                  <a:pt x="151431" y="156848"/>
                  <a:pt x="145474" y="169399"/>
                  <a:pt x="149375" y="181881"/>
                </a:cubicBezTo>
                <a:cubicBezTo>
                  <a:pt x="241951" y="171321"/>
                  <a:pt x="292506" y="187005"/>
                  <a:pt x="343903" y="181881"/>
                </a:cubicBezTo>
                <a:cubicBezTo>
                  <a:pt x="337613" y="109747"/>
                  <a:pt x="347208" y="40653"/>
                  <a:pt x="343903" y="0"/>
                </a:cubicBezTo>
                <a:cubicBezTo>
                  <a:pt x="533481" y="-9202"/>
                  <a:pt x="606422" y="26107"/>
                  <a:pt x="819794" y="0"/>
                </a:cubicBezTo>
                <a:cubicBezTo>
                  <a:pt x="1033166" y="-26107"/>
                  <a:pt x="1164957" y="52054"/>
                  <a:pt x="1490627" y="0"/>
                </a:cubicBezTo>
                <a:cubicBezTo>
                  <a:pt x="1816297" y="-52054"/>
                  <a:pt x="1670839" y="22163"/>
                  <a:pt x="1771575" y="0"/>
                </a:cubicBezTo>
                <a:cubicBezTo>
                  <a:pt x="1872311" y="-22163"/>
                  <a:pt x="2026010" y="27200"/>
                  <a:pt x="2149993" y="0"/>
                </a:cubicBezTo>
                <a:cubicBezTo>
                  <a:pt x="2273976" y="-27200"/>
                  <a:pt x="2484212" y="48992"/>
                  <a:pt x="2723356" y="0"/>
                </a:cubicBezTo>
                <a:cubicBezTo>
                  <a:pt x="2962500" y="-48992"/>
                  <a:pt x="3004938" y="1210"/>
                  <a:pt x="3199246" y="0"/>
                </a:cubicBezTo>
                <a:cubicBezTo>
                  <a:pt x="3393554" y="-1210"/>
                  <a:pt x="3342669" y="1139"/>
                  <a:pt x="3480193" y="0"/>
                </a:cubicBezTo>
                <a:cubicBezTo>
                  <a:pt x="3617717" y="-1139"/>
                  <a:pt x="3792079" y="65951"/>
                  <a:pt x="4053556" y="0"/>
                </a:cubicBezTo>
                <a:cubicBezTo>
                  <a:pt x="4315033" y="-65951"/>
                  <a:pt x="4417550" y="24615"/>
                  <a:pt x="4529446" y="0"/>
                </a:cubicBezTo>
                <a:cubicBezTo>
                  <a:pt x="4641342" y="-24615"/>
                  <a:pt x="4737596" y="34370"/>
                  <a:pt x="4907865" y="0"/>
                </a:cubicBezTo>
                <a:cubicBezTo>
                  <a:pt x="5078134" y="-34370"/>
                  <a:pt x="5283309" y="38142"/>
                  <a:pt x="5383755" y="0"/>
                </a:cubicBezTo>
                <a:cubicBezTo>
                  <a:pt x="5484201" y="-38142"/>
                  <a:pt x="5814607" y="66118"/>
                  <a:pt x="5957118" y="0"/>
                </a:cubicBezTo>
                <a:cubicBezTo>
                  <a:pt x="6099629" y="-66118"/>
                  <a:pt x="6225501" y="44415"/>
                  <a:pt x="6433008" y="0"/>
                </a:cubicBezTo>
                <a:cubicBezTo>
                  <a:pt x="6640515" y="-44415"/>
                  <a:pt x="6594211" y="3072"/>
                  <a:pt x="6713955" y="0"/>
                </a:cubicBezTo>
                <a:cubicBezTo>
                  <a:pt x="6833699" y="-3072"/>
                  <a:pt x="6882703" y="31051"/>
                  <a:pt x="6994903" y="0"/>
                </a:cubicBezTo>
                <a:cubicBezTo>
                  <a:pt x="7107103" y="-31051"/>
                  <a:pt x="7327737" y="16196"/>
                  <a:pt x="7568265" y="0"/>
                </a:cubicBezTo>
                <a:cubicBezTo>
                  <a:pt x="7808793" y="-16196"/>
                  <a:pt x="7972938" y="14028"/>
                  <a:pt x="8336570" y="0"/>
                </a:cubicBezTo>
                <a:cubicBezTo>
                  <a:pt x="8700203" y="-14028"/>
                  <a:pt x="8537832" y="23316"/>
                  <a:pt x="8714989" y="0"/>
                </a:cubicBezTo>
                <a:cubicBezTo>
                  <a:pt x="8892146" y="-23316"/>
                  <a:pt x="9197764" y="18057"/>
                  <a:pt x="9483294" y="0"/>
                </a:cubicBezTo>
                <a:cubicBezTo>
                  <a:pt x="9768824" y="-18057"/>
                  <a:pt x="9893681" y="59012"/>
                  <a:pt x="10091058" y="0"/>
                </a:cubicBezTo>
                <a:cubicBezTo>
                  <a:pt x="10107757" y="112313"/>
                  <a:pt x="10045345" y="436014"/>
                  <a:pt x="10091058" y="553957"/>
                </a:cubicBezTo>
                <a:cubicBezTo>
                  <a:pt x="9967755" y="557830"/>
                  <a:pt x="9709604" y="529791"/>
                  <a:pt x="9517696" y="553957"/>
                </a:cubicBezTo>
                <a:cubicBezTo>
                  <a:pt x="9325788" y="578123"/>
                  <a:pt x="9090393" y="498886"/>
                  <a:pt x="8944334" y="553957"/>
                </a:cubicBezTo>
                <a:cubicBezTo>
                  <a:pt x="8798275" y="609028"/>
                  <a:pt x="8776230" y="535100"/>
                  <a:pt x="8663386" y="553957"/>
                </a:cubicBezTo>
                <a:cubicBezTo>
                  <a:pt x="8550542" y="572814"/>
                  <a:pt x="8506616" y="533167"/>
                  <a:pt x="8382439" y="553957"/>
                </a:cubicBezTo>
                <a:cubicBezTo>
                  <a:pt x="8258262" y="574747"/>
                  <a:pt x="8125492" y="533706"/>
                  <a:pt x="7906549" y="553957"/>
                </a:cubicBezTo>
                <a:cubicBezTo>
                  <a:pt x="7687606" y="574208"/>
                  <a:pt x="7500683" y="528535"/>
                  <a:pt x="7333186" y="553957"/>
                </a:cubicBezTo>
                <a:cubicBezTo>
                  <a:pt x="7165689" y="579379"/>
                  <a:pt x="7021785" y="515263"/>
                  <a:pt x="6759824" y="553957"/>
                </a:cubicBezTo>
                <a:cubicBezTo>
                  <a:pt x="6497863" y="592651"/>
                  <a:pt x="6241306" y="473723"/>
                  <a:pt x="6088991" y="553957"/>
                </a:cubicBezTo>
                <a:cubicBezTo>
                  <a:pt x="5936676" y="634191"/>
                  <a:pt x="5861667" y="513285"/>
                  <a:pt x="5710572" y="553957"/>
                </a:cubicBezTo>
                <a:cubicBezTo>
                  <a:pt x="5559477" y="594629"/>
                  <a:pt x="5461412" y="526097"/>
                  <a:pt x="5234681" y="553957"/>
                </a:cubicBezTo>
                <a:cubicBezTo>
                  <a:pt x="5007950" y="581817"/>
                  <a:pt x="5067094" y="527664"/>
                  <a:pt x="4953734" y="553957"/>
                </a:cubicBezTo>
                <a:cubicBezTo>
                  <a:pt x="4840374" y="580250"/>
                  <a:pt x="4801872" y="523520"/>
                  <a:pt x="4672787" y="553957"/>
                </a:cubicBezTo>
                <a:cubicBezTo>
                  <a:pt x="4543702" y="584394"/>
                  <a:pt x="4235187" y="548191"/>
                  <a:pt x="4099424" y="553957"/>
                </a:cubicBezTo>
                <a:cubicBezTo>
                  <a:pt x="3963661" y="559723"/>
                  <a:pt x="3815320" y="531643"/>
                  <a:pt x="3721006" y="553957"/>
                </a:cubicBezTo>
                <a:cubicBezTo>
                  <a:pt x="3626692" y="576271"/>
                  <a:pt x="3360524" y="506171"/>
                  <a:pt x="3245115" y="553957"/>
                </a:cubicBezTo>
                <a:cubicBezTo>
                  <a:pt x="3129706" y="601743"/>
                  <a:pt x="2940715" y="549181"/>
                  <a:pt x="2671753" y="553957"/>
                </a:cubicBezTo>
                <a:cubicBezTo>
                  <a:pt x="2402791" y="558733"/>
                  <a:pt x="2447348" y="553536"/>
                  <a:pt x="2390806" y="553957"/>
                </a:cubicBezTo>
                <a:cubicBezTo>
                  <a:pt x="2334264" y="554378"/>
                  <a:pt x="1982536" y="485925"/>
                  <a:pt x="1719972" y="553957"/>
                </a:cubicBezTo>
                <a:cubicBezTo>
                  <a:pt x="1457408" y="621989"/>
                  <a:pt x="1276501" y="476991"/>
                  <a:pt x="951667" y="553957"/>
                </a:cubicBezTo>
                <a:cubicBezTo>
                  <a:pt x="626833" y="630923"/>
                  <a:pt x="625803" y="495438"/>
                  <a:pt x="343903" y="553957"/>
                </a:cubicBezTo>
                <a:cubicBezTo>
                  <a:pt x="323398" y="494290"/>
                  <a:pt x="363197" y="458864"/>
                  <a:pt x="343903" y="372076"/>
                </a:cubicBezTo>
                <a:cubicBezTo>
                  <a:pt x="298916" y="373809"/>
                  <a:pt x="200906" y="352200"/>
                  <a:pt x="149375" y="372076"/>
                </a:cubicBezTo>
                <a:cubicBezTo>
                  <a:pt x="152063" y="383234"/>
                  <a:pt x="147335" y="405767"/>
                  <a:pt x="149375" y="416825"/>
                </a:cubicBezTo>
                <a:cubicBezTo>
                  <a:pt x="92780" y="397365"/>
                  <a:pt x="76956" y="329352"/>
                  <a:pt x="0" y="276979"/>
                </a:cubicBezTo>
                <a:close/>
              </a:path>
            </a:pathLst>
          </a:custGeom>
          <a:noFill/>
          <a:ln w="28575">
            <a:solidFill>
              <a:srgbClr val="CCAAF8"/>
            </a:solidFill>
            <a:extLst>
              <a:ext uri="{C807C97D-BFC1-408E-A445-0C87EB9F89A2}">
                <ask:lineSketchStyleProps xmlns:ask="http://schemas.microsoft.com/office/drawing/2018/sketchyshapes" sd="774437332">
                  <a:prstGeom prst="leftArrowCallout">
                    <a:avLst>
                      <a:gd name="adj1" fmla="val 34334"/>
                      <a:gd name="adj2" fmla="val 25245"/>
                      <a:gd name="adj3" fmla="val 26965"/>
                      <a:gd name="adj4" fmla="val 96592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4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분야가 다른 팀원들과 협업하며 실무에서의 소통 과정을 간접적으로 느껴볼 수 있었던 소중한 경험이었습니다</a:t>
            </a:r>
            <a:r>
              <a:rPr kumimoji="1" lang="en-US" altLang="ko-KR" sz="14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  <a:endParaRPr kumimoji="1" lang="ko-Kore-KR" altLang="en-US" sz="1400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1" name="화살표: 오각형 20">
            <a:extLst>
              <a:ext uri="{FF2B5EF4-FFF2-40B4-BE49-F238E27FC236}">
                <a16:creationId xmlns:a16="http://schemas.microsoft.com/office/drawing/2014/main" id="{94C3D1D8-4B42-466A-AF49-CF6DEF16B888}"/>
              </a:ext>
            </a:extLst>
          </p:cNvPr>
          <p:cNvSpPr/>
          <p:nvPr/>
        </p:nvSpPr>
        <p:spPr>
          <a:xfrm>
            <a:off x="0" y="254188"/>
            <a:ext cx="5074024" cy="914400"/>
          </a:xfrm>
          <a:prstGeom prst="homePlate">
            <a:avLst/>
          </a:prstGeom>
          <a:solidFill>
            <a:srgbClr val="EEE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>
                <a:solidFill>
                  <a:srgbClr val="CA6ABC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Arial"/>
                <a:sym typeface="Arial"/>
              </a:rPr>
              <a:t>팀원 별 </a:t>
            </a:r>
            <a:r>
              <a:rPr lang="ko-KR" altLang="en-US" sz="2800" b="1" dirty="0" err="1">
                <a:solidFill>
                  <a:srgbClr val="CA6ABC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Arial"/>
                <a:sym typeface="Arial"/>
              </a:rPr>
              <a:t>느낀점</a:t>
            </a:r>
            <a:endParaRPr lang="ko-KR" altLang="en-US" sz="2800" b="1" dirty="0">
              <a:solidFill>
                <a:srgbClr val="CA6ABC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136736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1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55C87E94-E52B-4D56-9B39-8A1CB23FE2DF}"/>
              </a:ext>
            </a:extLst>
          </p:cNvPr>
          <p:cNvSpPr/>
          <p:nvPr/>
        </p:nvSpPr>
        <p:spPr>
          <a:xfrm>
            <a:off x="1273625" y="1520775"/>
            <a:ext cx="9941222" cy="3816449"/>
          </a:xfrm>
          <a:custGeom>
            <a:avLst/>
            <a:gdLst>
              <a:gd name="connsiteX0" fmla="*/ 0 w 9941222"/>
              <a:gd name="connsiteY0" fmla="*/ 699517 h 3816449"/>
              <a:gd name="connsiteX1" fmla="*/ 699517 w 9941222"/>
              <a:gd name="connsiteY1" fmla="*/ 0 h 3816449"/>
              <a:gd name="connsiteX2" fmla="*/ 9241705 w 9941222"/>
              <a:gd name="connsiteY2" fmla="*/ 0 h 3816449"/>
              <a:gd name="connsiteX3" fmla="*/ 9941222 w 9941222"/>
              <a:gd name="connsiteY3" fmla="*/ 699517 h 3816449"/>
              <a:gd name="connsiteX4" fmla="*/ 9941222 w 9941222"/>
              <a:gd name="connsiteY4" fmla="*/ 3116932 h 3816449"/>
              <a:gd name="connsiteX5" fmla="*/ 9241705 w 9941222"/>
              <a:gd name="connsiteY5" fmla="*/ 3816449 h 3816449"/>
              <a:gd name="connsiteX6" fmla="*/ 699517 w 9941222"/>
              <a:gd name="connsiteY6" fmla="*/ 3816449 h 3816449"/>
              <a:gd name="connsiteX7" fmla="*/ 0 w 9941222"/>
              <a:gd name="connsiteY7" fmla="*/ 3116932 h 3816449"/>
              <a:gd name="connsiteX8" fmla="*/ 0 w 9941222"/>
              <a:gd name="connsiteY8" fmla="*/ 699517 h 3816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941222" h="3816449" fill="none" extrusionOk="0">
                <a:moveTo>
                  <a:pt x="0" y="699517"/>
                </a:moveTo>
                <a:cubicBezTo>
                  <a:pt x="1093" y="342782"/>
                  <a:pt x="344033" y="51774"/>
                  <a:pt x="699517" y="0"/>
                </a:cubicBezTo>
                <a:cubicBezTo>
                  <a:pt x="4250509" y="72427"/>
                  <a:pt x="7790481" y="61419"/>
                  <a:pt x="9241705" y="0"/>
                </a:cubicBezTo>
                <a:cubicBezTo>
                  <a:pt x="9617287" y="-74006"/>
                  <a:pt x="9871387" y="292061"/>
                  <a:pt x="9941222" y="699517"/>
                </a:cubicBezTo>
                <a:cubicBezTo>
                  <a:pt x="10042098" y="1833983"/>
                  <a:pt x="9833909" y="2060221"/>
                  <a:pt x="9941222" y="3116932"/>
                </a:cubicBezTo>
                <a:cubicBezTo>
                  <a:pt x="9943369" y="3492369"/>
                  <a:pt x="9609859" y="3796070"/>
                  <a:pt x="9241705" y="3816449"/>
                </a:cubicBezTo>
                <a:cubicBezTo>
                  <a:pt x="5490437" y="3846276"/>
                  <a:pt x="2587178" y="3737143"/>
                  <a:pt x="699517" y="3816449"/>
                </a:cubicBezTo>
                <a:cubicBezTo>
                  <a:pt x="333651" y="3814135"/>
                  <a:pt x="-6661" y="3504582"/>
                  <a:pt x="0" y="3116932"/>
                </a:cubicBezTo>
                <a:cubicBezTo>
                  <a:pt x="50037" y="2201058"/>
                  <a:pt x="770" y="1328240"/>
                  <a:pt x="0" y="699517"/>
                </a:cubicBezTo>
                <a:close/>
              </a:path>
              <a:path w="9941222" h="3816449" stroke="0" extrusionOk="0">
                <a:moveTo>
                  <a:pt x="0" y="699517"/>
                </a:moveTo>
                <a:cubicBezTo>
                  <a:pt x="15434" y="317391"/>
                  <a:pt x="323540" y="21576"/>
                  <a:pt x="699517" y="0"/>
                </a:cubicBezTo>
                <a:cubicBezTo>
                  <a:pt x="3116689" y="123000"/>
                  <a:pt x="7539680" y="-96860"/>
                  <a:pt x="9241705" y="0"/>
                </a:cubicBezTo>
                <a:cubicBezTo>
                  <a:pt x="9597999" y="-22894"/>
                  <a:pt x="9949753" y="295986"/>
                  <a:pt x="9941222" y="699517"/>
                </a:cubicBezTo>
                <a:cubicBezTo>
                  <a:pt x="9944395" y="1357919"/>
                  <a:pt x="10035489" y="2546604"/>
                  <a:pt x="9941222" y="3116932"/>
                </a:cubicBezTo>
                <a:cubicBezTo>
                  <a:pt x="9902857" y="3517164"/>
                  <a:pt x="9609728" y="3813452"/>
                  <a:pt x="9241705" y="3816449"/>
                </a:cubicBezTo>
                <a:cubicBezTo>
                  <a:pt x="6884244" y="3655742"/>
                  <a:pt x="3991616" y="3856116"/>
                  <a:pt x="699517" y="3816449"/>
                </a:cubicBezTo>
                <a:cubicBezTo>
                  <a:pt x="260501" y="3805809"/>
                  <a:pt x="-67777" y="3472560"/>
                  <a:pt x="0" y="3116932"/>
                </a:cubicBezTo>
                <a:cubicBezTo>
                  <a:pt x="32216" y="1925694"/>
                  <a:pt x="57206" y="1245410"/>
                  <a:pt x="0" y="699517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852854689">
                  <a:prstGeom prst="roundRect">
                    <a:avLst>
                      <a:gd name="adj" fmla="val 18329"/>
                    </a:avLst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A828D43C-83A7-46EE-B677-749D3AB03115}"/>
              </a:ext>
            </a:extLst>
          </p:cNvPr>
          <p:cNvGrpSpPr/>
          <p:nvPr/>
        </p:nvGrpSpPr>
        <p:grpSpPr>
          <a:xfrm flipH="1">
            <a:off x="650076" y="660261"/>
            <a:ext cx="4294401" cy="3691435"/>
            <a:chOff x="-801582" y="938167"/>
            <a:chExt cx="4566452" cy="3691435"/>
          </a:xfrm>
        </p:grpSpPr>
        <p:sp>
          <p:nvSpPr>
            <p:cNvPr id="10" name="사다리꼴 9">
              <a:extLst>
                <a:ext uri="{FF2B5EF4-FFF2-40B4-BE49-F238E27FC236}">
                  <a16:creationId xmlns:a16="http://schemas.microsoft.com/office/drawing/2014/main" id="{83E243DA-CF21-495A-A3D7-63EC0F4562DF}"/>
                </a:ext>
              </a:extLst>
            </p:cNvPr>
            <p:cNvSpPr/>
            <p:nvPr/>
          </p:nvSpPr>
          <p:spPr>
            <a:xfrm rot="3448357">
              <a:off x="-364074" y="500659"/>
              <a:ext cx="3691435" cy="4566452"/>
            </a:xfrm>
            <a:prstGeom prst="trapezoid">
              <a:avLst>
                <a:gd name="adj" fmla="val 49059"/>
              </a:avLst>
            </a:prstGeom>
            <a:gradFill flip="none" rotWithShape="1">
              <a:gsLst>
                <a:gs pos="0">
                  <a:srgbClr val="FFF8E5">
                    <a:alpha val="0"/>
                  </a:srgbClr>
                </a:gs>
                <a:gs pos="100000">
                  <a:schemeClr val="accent4">
                    <a:lumMod val="60000"/>
                    <a:lumOff val="40000"/>
                  </a:schemeClr>
                </a:gs>
              </a:gsLst>
              <a:lin ang="13500000" scaled="1"/>
              <a:tileRect/>
            </a:gradFill>
            <a:ln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8ABA8431-4831-4401-8050-B12001098B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07301" y="1427904"/>
              <a:ext cx="1108717" cy="1108717"/>
            </a:xfrm>
            <a:prstGeom prst="rect">
              <a:avLst/>
            </a:prstGeom>
          </p:spPr>
        </p:pic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43EEEB92-2229-427D-BF3F-D07577B06D96}"/>
              </a:ext>
            </a:extLst>
          </p:cNvPr>
          <p:cNvGrpSpPr/>
          <p:nvPr/>
        </p:nvGrpSpPr>
        <p:grpSpPr>
          <a:xfrm>
            <a:off x="7333436" y="564096"/>
            <a:ext cx="4474591" cy="3691435"/>
            <a:chOff x="-801582" y="938167"/>
            <a:chExt cx="4566452" cy="3691435"/>
          </a:xfrm>
        </p:grpSpPr>
        <p:sp>
          <p:nvSpPr>
            <p:cNvPr id="8" name="사다리꼴 7">
              <a:extLst>
                <a:ext uri="{FF2B5EF4-FFF2-40B4-BE49-F238E27FC236}">
                  <a16:creationId xmlns:a16="http://schemas.microsoft.com/office/drawing/2014/main" id="{0133D8A9-B33E-423A-A2DE-B30817FCEC24}"/>
                </a:ext>
              </a:extLst>
            </p:cNvPr>
            <p:cNvSpPr/>
            <p:nvPr/>
          </p:nvSpPr>
          <p:spPr>
            <a:xfrm rot="3448357">
              <a:off x="-364074" y="500659"/>
              <a:ext cx="3691435" cy="4566452"/>
            </a:xfrm>
            <a:prstGeom prst="trapezoid">
              <a:avLst>
                <a:gd name="adj" fmla="val 49059"/>
              </a:avLst>
            </a:prstGeom>
            <a:gradFill flip="none" rotWithShape="1">
              <a:gsLst>
                <a:gs pos="0">
                  <a:srgbClr val="FFF8E5">
                    <a:alpha val="0"/>
                  </a:srgbClr>
                </a:gs>
                <a:gs pos="100000">
                  <a:schemeClr val="accent4">
                    <a:lumMod val="60000"/>
                    <a:lumOff val="40000"/>
                  </a:schemeClr>
                </a:gs>
              </a:gsLst>
              <a:lin ang="13500000" scaled="1"/>
              <a:tileRect/>
            </a:gradFill>
            <a:ln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B6600859-0117-4FE7-A25D-5DF2FA9688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07301" y="1427904"/>
              <a:ext cx="1108717" cy="1108717"/>
            </a:xfrm>
            <a:prstGeom prst="rect">
              <a:avLst/>
            </a:prstGeom>
          </p:spPr>
        </p:pic>
      </p:grpSp>
      <p:sp>
        <p:nvSpPr>
          <p:cNvPr id="6" name="직사각형 5"/>
          <p:cNvSpPr/>
          <p:nvPr/>
        </p:nvSpPr>
        <p:spPr>
          <a:xfrm>
            <a:off x="3670986" y="2602597"/>
            <a:ext cx="5146499" cy="12000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5400" dirty="0">
                <a:solidFill>
                  <a:schemeClr val="accent2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감사합니다</a:t>
            </a:r>
            <a:r>
              <a:rPr lang="en-US" altLang="ko-KR" sz="5400" dirty="0">
                <a:solidFill>
                  <a:schemeClr val="accent2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842260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1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55C87E94-E52B-4D56-9B39-8A1CB23FE2DF}"/>
              </a:ext>
            </a:extLst>
          </p:cNvPr>
          <p:cNvSpPr/>
          <p:nvPr/>
        </p:nvSpPr>
        <p:spPr>
          <a:xfrm>
            <a:off x="1273625" y="1520775"/>
            <a:ext cx="9941222" cy="3816449"/>
          </a:xfrm>
          <a:custGeom>
            <a:avLst/>
            <a:gdLst>
              <a:gd name="connsiteX0" fmla="*/ 0 w 9941222"/>
              <a:gd name="connsiteY0" fmla="*/ 699517 h 3816449"/>
              <a:gd name="connsiteX1" fmla="*/ 699517 w 9941222"/>
              <a:gd name="connsiteY1" fmla="*/ 0 h 3816449"/>
              <a:gd name="connsiteX2" fmla="*/ 9241705 w 9941222"/>
              <a:gd name="connsiteY2" fmla="*/ 0 h 3816449"/>
              <a:gd name="connsiteX3" fmla="*/ 9941222 w 9941222"/>
              <a:gd name="connsiteY3" fmla="*/ 699517 h 3816449"/>
              <a:gd name="connsiteX4" fmla="*/ 9941222 w 9941222"/>
              <a:gd name="connsiteY4" fmla="*/ 3116932 h 3816449"/>
              <a:gd name="connsiteX5" fmla="*/ 9241705 w 9941222"/>
              <a:gd name="connsiteY5" fmla="*/ 3816449 h 3816449"/>
              <a:gd name="connsiteX6" fmla="*/ 699517 w 9941222"/>
              <a:gd name="connsiteY6" fmla="*/ 3816449 h 3816449"/>
              <a:gd name="connsiteX7" fmla="*/ 0 w 9941222"/>
              <a:gd name="connsiteY7" fmla="*/ 3116932 h 3816449"/>
              <a:gd name="connsiteX8" fmla="*/ 0 w 9941222"/>
              <a:gd name="connsiteY8" fmla="*/ 699517 h 3816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941222" h="3816449" fill="none" extrusionOk="0">
                <a:moveTo>
                  <a:pt x="0" y="699517"/>
                </a:moveTo>
                <a:cubicBezTo>
                  <a:pt x="1093" y="342782"/>
                  <a:pt x="344033" y="51774"/>
                  <a:pt x="699517" y="0"/>
                </a:cubicBezTo>
                <a:cubicBezTo>
                  <a:pt x="4250509" y="72427"/>
                  <a:pt x="7790481" y="61419"/>
                  <a:pt x="9241705" y="0"/>
                </a:cubicBezTo>
                <a:cubicBezTo>
                  <a:pt x="9617287" y="-74006"/>
                  <a:pt x="9871387" y="292061"/>
                  <a:pt x="9941222" y="699517"/>
                </a:cubicBezTo>
                <a:cubicBezTo>
                  <a:pt x="10042098" y="1833983"/>
                  <a:pt x="9833909" y="2060221"/>
                  <a:pt x="9941222" y="3116932"/>
                </a:cubicBezTo>
                <a:cubicBezTo>
                  <a:pt x="9943369" y="3492369"/>
                  <a:pt x="9609859" y="3796070"/>
                  <a:pt x="9241705" y="3816449"/>
                </a:cubicBezTo>
                <a:cubicBezTo>
                  <a:pt x="5490437" y="3846276"/>
                  <a:pt x="2587178" y="3737143"/>
                  <a:pt x="699517" y="3816449"/>
                </a:cubicBezTo>
                <a:cubicBezTo>
                  <a:pt x="333651" y="3814135"/>
                  <a:pt x="-6661" y="3504582"/>
                  <a:pt x="0" y="3116932"/>
                </a:cubicBezTo>
                <a:cubicBezTo>
                  <a:pt x="50037" y="2201058"/>
                  <a:pt x="770" y="1328240"/>
                  <a:pt x="0" y="699517"/>
                </a:cubicBezTo>
                <a:close/>
              </a:path>
              <a:path w="9941222" h="3816449" stroke="0" extrusionOk="0">
                <a:moveTo>
                  <a:pt x="0" y="699517"/>
                </a:moveTo>
                <a:cubicBezTo>
                  <a:pt x="15434" y="317391"/>
                  <a:pt x="323540" y="21576"/>
                  <a:pt x="699517" y="0"/>
                </a:cubicBezTo>
                <a:cubicBezTo>
                  <a:pt x="3116689" y="123000"/>
                  <a:pt x="7539680" y="-96860"/>
                  <a:pt x="9241705" y="0"/>
                </a:cubicBezTo>
                <a:cubicBezTo>
                  <a:pt x="9597999" y="-22894"/>
                  <a:pt x="9949753" y="295986"/>
                  <a:pt x="9941222" y="699517"/>
                </a:cubicBezTo>
                <a:cubicBezTo>
                  <a:pt x="9944395" y="1357919"/>
                  <a:pt x="10035489" y="2546604"/>
                  <a:pt x="9941222" y="3116932"/>
                </a:cubicBezTo>
                <a:cubicBezTo>
                  <a:pt x="9902857" y="3517164"/>
                  <a:pt x="9609728" y="3813452"/>
                  <a:pt x="9241705" y="3816449"/>
                </a:cubicBezTo>
                <a:cubicBezTo>
                  <a:pt x="6884244" y="3655742"/>
                  <a:pt x="3991616" y="3856116"/>
                  <a:pt x="699517" y="3816449"/>
                </a:cubicBezTo>
                <a:cubicBezTo>
                  <a:pt x="260501" y="3805809"/>
                  <a:pt x="-67777" y="3472560"/>
                  <a:pt x="0" y="3116932"/>
                </a:cubicBezTo>
                <a:cubicBezTo>
                  <a:pt x="32216" y="1925694"/>
                  <a:pt x="57206" y="1245410"/>
                  <a:pt x="0" y="699517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852854689">
                  <a:prstGeom prst="roundRect">
                    <a:avLst>
                      <a:gd name="adj" fmla="val 18329"/>
                    </a:avLst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A828D43C-83A7-46EE-B677-749D3AB03115}"/>
              </a:ext>
            </a:extLst>
          </p:cNvPr>
          <p:cNvGrpSpPr/>
          <p:nvPr/>
        </p:nvGrpSpPr>
        <p:grpSpPr>
          <a:xfrm flipH="1">
            <a:off x="1039599" y="974026"/>
            <a:ext cx="4294401" cy="3691435"/>
            <a:chOff x="-801582" y="938167"/>
            <a:chExt cx="4566452" cy="3691435"/>
          </a:xfrm>
        </p:grpSpPr>
        <p:sp>
          <p:nvSpPr>
            <p:cNvPr id="10" name="사다리꼴 9">
              <a:extLst>
                <a:ext uri="{FF2B5EF4-FFF2-40B4-BE49-F238E27FC236}">
                  <a16:creationId xmlns:a16="http://schemas.microsoft.com/office/drawing/2014/main" id="{83E243DA-CF21-495A-A3D7-63EC0F4562DF}"/>
                </a:ext>
              </a:extLst>
            </p:cNvPr>
            <p:cNvSpPr/>
            <p:nvPr/>
          </p:nvSpPr>
          <p:spPr>
            <a:xfrm rot="3448357">
              <a:off x="-364074" y="500659"/>
              <a:ext cx="3691435" cy="4566452"/>
            </a:xfrm>
            <a:prstGeom prst="trapezoid">
              <a:avLst>
                <a:gd name="adj" fmla="val 49059"/>
              </a:avLst>
            </a:prstGeom>
            <a:gradFill flip="none" rotWithShape="1">
              <a:gsLst>
                <a:gs pos="0">
                  <a:srgbClr val="FFF8E5">
                    <a:alpha val="0"/>
                  </a:srgbClr>
                </a:gs>
                <a:gs pos="100000">
                  <a:schemeClr val="accent4">
                    <a:lumMod val="60000"/>
                    <a:lumOff val="40000"/>
                  </a:schemeClr>
                </a:gs>
              </a:gsLst>
              <a:lin ang="13500000" scaled="1"/>
              <a:tileRect/>
            </a:gradFill>
            <a:ln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8ABA8431-4831-4401-8050-B12001098B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07301" y="1427904"/>
              <a:ext cx="1108717" cy="1108717"/>
            </a:xfrm>
            <a:prstGeom prst="rect">
              <a:avLst/>
            </a:prstGeom>
          </p:spPr>
        </p:pic>
      </p:grpSp>
      <p:sp>
        <p:nvSpPr>
          <p:cNvPr id="6" name="직사각형 5"/>
          <p:cNvSpPr/>
          <p:nvPr/>
        </p:nvSpPr>
        <p:spPr>
          <a:xfrm>
            <a:off x="2328863" y="2902873"/>
            <a:ext cx="7534274" cy="912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000" dirty="0">
                <a:solidFill>
                  <a:prstClr val="black">
                    <a:lumMod val="65000"/>
                    <a:lumOff val="35000"/>
                  </a:prst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1. </a:t>
            </a:r>
            <a:r>
              <a:rPr lang="ko-KR" altLang="en-US" sz="4000" dirty="0">
                <a:solidFill>
                  <a:prstClr val="black">
                    <a:lumMod val="65000"/>
                    <a:lumOff val="35000"/>
                  </a:prst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프로젝트 선정 배경</a:t>
            </a:r>
            <a:endParaRPr lang="en-US" altLang="ko-KR" sz="4000" dirty="0">
              <a:solidFill>
                <a:prstClr val="black">
                  <a:lumMod val="65000"/>
                  <a:lumOff val="35000"/>
                </a:prst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42791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D664D9D4-C31F-4F34-AA25-D2AAABCEFC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5875" y="3770207"/>
            <a:ext cx="10906125" cy="895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>
            <a:extLst>
              <a:ext uri="{FF2B5EF4-FFF2-40B4-BE49-F238E27FC236}">
                <a16:creationId xmlns:a16="http://schemas.microsoft.com/office/drawing/2014/main" id="{4557780C-51CE-404E-89B2-5A2DD9D9FB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7944" y="1759152"/>
            <a:ext cx="7264400" cy="909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7626079A-6539-44D1-8820-4D53575256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712" y="4856595"/>
            <a:ext cx="10191750" cy="133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>
            <a:extLst>
              <a:ext uri="{FF2B5EF4-FFF2-40B4-BE49-F238E27FC236}">
                <a16:creationId xmlns:a16="http://schemas.microsoft.com/office/drawing/2014/main" id="{8329F811-083C-41B1-805A-039C2AAD47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5725">
            <a:off x="607598" y="2481572"/>
            <a:ext cx="6353175" cy="1047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BC9A1BC-65FC-4F88-B428-DDA9B483317E}"/>
              </a:ext>
            </a:extLst>
          </p:cNvPr>
          <p:cNvSpPr txBox="1"/>
          <p:nvPr/>
        </p:nvSpPr>
        <p:spPr>
          <a:xfrm>
            <a:off x="271712" y="616579"/>
            <a:ext cx="293650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indent="0" algn="ctr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4000" b="1" dirty="0">
                <a:solidFill>
                  <a:srgbClr val="DB735B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Arial" panose="020B0604020202020204" pitchFamily="34" charset="0"/>
              </a:rPr>
              <a:t>주제 배경</a:t>
            </a:r>
            <a:endParaRPr lang="ko-KR" altLang="ko-KR" sz="4000" b="1" dirty="0">
              <a:solidFill>
                <a:srgbClr val="DB735B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cs typeface="Arial" panose="020B0604020202020204" pitchFamily="34" charset="0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2CDEC90C-F791-4E01-90D9-A1F26F773199}"/>
              </a:ext>
            </a:extLst>
          </p:cNvPr>
          <p:cNvGrpSpPr/>
          <p:nvPr/>
        </p:nvGrpSpPr>
        <p:grpSpPr>
          <a:xfrm>
            <a:off x="0" y="-2311"/>
            <a:ext cx="2405495" cy="1562170"/>
            <a:chOff x="0" y="-2311"/>
            <a:chExt cx="2405495" cy="156217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A19E67D-7CE2-45FA-82E8-406E93E6FDDE}"/>
                </a:ext>
              </a:extLst>
            </p:cNvPr>
            <p:cNvSpPr/>
            <p:nvPr/>
          </p:nvSpPr>
          <p:spPr>
            <a:xfrm rot="5400000">
              <a:off x="1053092" y="-1053091"/>
              <a:ext cx="299312" cy="2405495"/>
            </a:xfrm>
            <a:prstGeom prst="rect">
              <a:avLst/>
            </a:prstGeom>
            <a:solidFill>
              <a:srgbClr val="EEE1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ED83657D-0FC3-439E-9B53-83ACADCD05EE}"/>
                </a:ext>
              </a:extLst>
            </p:cNvPr>
            <p:cNvSpPr/>
            <p:nvPr/>
          </p:nvSpPr>
          <p:spPr>
            <a:xfrm rot="10800000">
              <a:off x="0" y="-2311"/>
              <a:ext cx="299312" cy="1562170"/>
            </a:xfrm>
            <a:prstGeom prst="rect">
              <a:avLst/>
            </a:prstGeom>
            <a:solidFill>
              <a:srgbClr val="EEE1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D74CDC4B-2460-4C73-BA39-146C2CDEBA13}"/>
              </a:ext>
            </a:extLst>
          </p:cNvPr>
          <p:cNvGrpSpPr/>
          <p:nvPr/>
        </p:nvGrpSpPr>
        <p:grpSpPr>
          <a:xfrm rot="10800000">
            <a:off x="9786505" y="5295830"/>
            <a:ext cx="2405495" cy="1562170"/>
            <a:chOff x="152400" y="150089"/>
            <a:chExt cx="2405495" cy="1562170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E6B5D270-5789-466B-AB65-F1729E73D3B5}"/>
                </a:ext>
              </a:extLst>
            </p:cNvPr>
            <p:cNvSpPr/>
            <p:nvPr/>
          </p:nvSpPr>
          <p:spPr>
            <a:xfrm rot="5400000">
              <a:off x="1205492" y="-900691"/>
              <a:ext cx="299312" cy="2405495"/>
            </a:xfrm>
            <a:prstGeom prst="rect">
              <a:avLst/>
            </a:prstGeom>
            <a:solidFill>
              <a:srgbClr val="EEE1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D89DE9A4-C8CB-4A90-91C6-F79C0284A4AA}"/>
                </a:ext>
              </a:extLst>
            </p:cNvPr>
            <p:cNvSpPr/>
            <p:nvPr/>
          </p:nvSpPr>
          <p:spPr>
            <a:xfrm rot="10800000">
              <a:off x="152400" y="150089"/>
              <a:ext cx="299312" cy="1562170"/>
            </a:xfrm>
            <a:prstGeom prst="rect">
              <a:avLst/>
            </a:prstGeom>
            <a:solidFill>
              <a:srgbClr val="EEE1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2861451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219;p8">
            <a:extLst>
              <a:ext uri="{FF2B5EF4-FFF2-40B4-BE49-F238E27FC236}">
                <a16:creationId xmlns:a16="http://schemas.microsoft.com/office/drawing/2014/main" id="{D7F32B95-F317-4146-AEB1-3A34F239C69D}"/>
              </a:ext>
            </a:extLst>
          </p:cNvPr>
          <p:cNvPicPr preferRelativeResize="0"/>
          <p:nvPr/>
        </p:nvPicPr>
        <p:blipFill rotWithShape="1">
          <a:blip r:embed="rId2"/>
          <a:srcRect/>
          <a:stretch/>
        </p:blipFill>
        <p:spPr>
          <a:xfrm>
            <a:off x="1106828" y="2752165"/>
            <a:ext cx="4386526" cy="3856801"/>
          </a:xfrm>
          <a:prstGeom prst="rect">
            <a:avLst/>
          </a:prstGeom>
          <a:noFill/>
        </p:spPr>
      </p:pic>
      <p:pic>
        <p:nvPicPr>
          <p:cNvPr id="9" name="Google Shape;220;p8">
            <a:extLst>
              <a:ext uri="{FF2B5EF4-FFF2-40B4-BE49-F238E27FC236}">
                <a16:creationId xmlns:a16="http://schemas.microsoft.com/office/drawing/2014/main" id="{4CF7350C-CF70-42BB-9FF6-EE1EF93C7BE3}"/>
              </a:ext>
            </a:extLst>
          </p:cNvPr>
          <p:cNvPicPr preferRelativeResize="0"/>
          <p:nvPr/>
        </p:nvPicPr>
        <p:blipFill rotWithShape="1">
          <a:blip r:embed="rId3"/>
          <a:srcRect l="25097" t="9330" r="21500" b="1292"/>
          <a:stretch/>
        </p:blipFill>
        <p:spPr>
          <a:xfrm>
            <a:off x="7133684" y="3048000"/>
            <a:ext cx="4070497" cy="3406587"/>
          </a:xfrm>
          <a:prstGeom prst="rect">
            <a:avLst/>
          </a:prstGeom>
          <a:noFill/>
        </p:spPr>
      </p:pic>
      <p:sp>
        <p:nvSpPr>
          <p:cNvPr id="11" name="Google Shape;221;p8">
            <a:extLst>
              <a:ext uri="{FF2B5EF4-FFF2-40B4-BE49-F238E27FC236}">
                <a16:creationId xmlns:a16="http://schemas.microsoft.com/office/drawing/2014/main" id="{6820D48F-DE72-47B1-AF77-8325B5A4E37A}"/>
              </a:ext>
            </a:extLst>
          </p:cNvPr>
          <p:cNvSpPr txBox="1"/>
          <p:nvPr/>
        </p:nvSpPr>
        <p:spPr>
          <a:xfrm>
            <a:off x="1580253" y="1683310"/>
            <a:ext cx="3439675" cy="9643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>
              <a:buClr>
                <a:srgbClr val="000000"/>
              </a:buClr>
              <a:buSzPts val="1400"/>
            </a:pPr>
            <a:r>
              <a:rPr lang="ko" altLang="en-US" sz="1867" b="1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Arial"/>
                <a:sym typeface="Arial"/>
              </a:rPr>
              <a:t>전체 범죄 발생의 </a:t>
            </a:r>
            <a:r>
              <a:rPr lang="en-US" altLang="ko" sz="2800" b="1" dirty="0">
                <a:solidFill>
                  <a:srgbClr val="CC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Arial"/>
                <a:sym typeface="Arial"/>
              </a:rPr>
              <a:t>26%</a:t>
            </a:r>
            <a:r>
              <a:rPr lang="ko" altLang="en-US" sz="1867" b="1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Arial"/>
                <a:sym typeface="Arial"/>
              </a:rPr>
              <a:t>가 거주지에서 일어난 범죄</a:t>
            </a:r>
            <a:endParaRPr sz="1867" b="1" dirty="0">
              <a:solidFill>
                <a:srgbClr val="00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Arial"/>
              <a:sym typeface="Arial"/>
            </a:endParaRPr>
          </a:p>
        </p:txBody>
      </p:sp>
      <p:sp>
        <p:nvSpPr>
          <p:cNvPr id="12" name="Google Shape;222;p8">
            <a:extLst>
              <a:ext uri="{FF2B5EF4-FFF2-40B4-BE49-F238E27FC236}">
                <a16:creationId xmlns:a16="http://schemas.microsoft.com/office/drawing/2014/main" id="{E74790C2-C685-460F-A610-CB67E68DDA0D}"/>
              </a:ext>
            </a:extLst>
          </p:cNvPr>
          <p:cNvSpPr txBox="1"/>
          <p:nvPr/>
        </p:nvSpPr>
        <p:spPr>
          <a:xfrm>
            <a:off x="6280213" y="1682096"/>
            <a:ext cx="4540185" cy="9643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>
              <a:buClr>
                <a:srgbClr val="000000"/>
              </a:buClr>
              <a:buSzPts val="1400"/>
            </a:pPr>
            <a:r>
              <a:rPr lang="ko" altLang="en-US" sz="1867" b="1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Arial"/>
                <a:sym typeface="Arial"/>
              </a:rPr>
              <a:t>절도가 일어난 상황 중 </a:t>
            </a:r>
            <a:r>
              <a:rPr lang="ko" altLang="en-US" sz="2800" b="1" dirty="0">
                <a:solidFill>
                  <a:srgbClr val="CC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Arial"/>
                <a:sym typeface="Arial"/>
              </a:rPr>
              <a:t>빈집 절도</a:t>
            </a:r>
            <a:r>
              <a:rPr lang="ko" altLang="en-US" sz="1867" b="1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Arial"/>
                <a:sym typeface="Arial"/>
              </a:rPr>
              <a:t>가 가장 높음</a:t>
            </a:r>
            <a:endParaRPr sz="1867" b="1" dirty="0">
              <a:solidFill>
                <a:srgbClr val="00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Arial"/>
              <a:sym typeface="Arial"/>
            </a:endParaRPr>
          </a:p>
        </p:txBody>
      </p:sp>
      <p:pic>
        <p:nvPicPr>
          <p:cNvPr id="13" name="Google Shape;223;p8">
            <a:extLst>
              <a:ext uri="{FF2B5EF4-FFF2-40B4-BE49-F238E27FC236}">
                <a16:creationId xmlns:a16="http://schemas.microsoft.com/office/drawing/2014/main" id="{7994AE27-05B1-4D5E-A35F-77AB517C06B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87505" t="14835"/>
          <a:stretch/>
        </p:blipFill>
        <p:spPr>
          <a:xfrm>
            <a:off x="10230380" y="3209365"/>
            <a:ext cx="854792" cy="2662518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E81DD93-F35E-41A0-AEF9-23722C972824}"/>
              </a:ext>
            </a:extLst>
          </p:cNvPr>
          <p:cNvSpPr txBox="1"/>
          <p:nvPr/>
        </p:nvSpPr>
        <p:spPr>
          <a:xfrm>
            <a:off x="271712" y="616579"/>
            <a:ext cx="293650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indent="0" algn="ctr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4000" b="1" dirty="0">
                <a:solidFill>
                  <a:srgbClr val="DB735B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Arial" panose="020B0604020202020204" pitchFamily="34" charset="0"/>
              </a:rPr>
              <a:t>주제 배경</a:t>
            </a:r>
            <a:endParaRPr lang="ko-KR" altLang="ko-KR" sz="4000" b="1" dirty="0">
              <a:solidFill>
                <a:srgbClr val="DB735B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cs typeface="Arial" panose="020B0604020202020204" pitchFamily="34" charset="0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CF6C5A95-783E-4AD9-AD93-03E3C882F32D}"/>
              </a:ext>
            </a:extLst>
          </p:cNvPr>
          <p:cNvGrpSpPr/>
          <p:nvPr/>
        </p:nvGrpSpPr>
        <p:grpSpPr>
          <a:xfrm>
            <a:off x="0" y="-2311"/>
            <a:ext cx="2405495" cy="1562170"/>
            <a:chOff x="0" y="-2311"/>
            <a:chExt cx="2405495" cy="1562170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D0241CA7-F02B-4B37-AF33-4673FB71CAB4}"/>
                </a:ext>
              </a:extLst>
            </p:cNvPr>
            <p:cNvSpPr/>
            <p:nvPr/>
          </p:nvSpPr>
          <p:spPr>
            <a:xfrm rot="5400000">
              <a:off x="1053092" y="-1053091"/>
              <a:ext cx="299312" cy="2405495"/>
            </a:xfrm>
            <a:prstGeom prst="rect">
              <a:avLst/>
            </a:prstGeom>
            <a:solidFill>
              <a:srgbClr val="EEE1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ED4B2B54-66B4-4E06-A4C2-68217B67FA21}"/>
                </a:ext>
              </a:extLst>
            </p:cNvPr>
            <p:cNvSpPr/>
            <p:nvPr/>
          </p:nvSpPr>
          <p:spPr>
            <a:xfrm rot="10800000">
              <a:off x="0" y="-2311"/>
              <a:ext cx="299312" cy="1562170"/>
            </a:xfrm>
            <a:prstGeom prst="rect">
              <a:avLst/>
            </a:prstGeom>
            <a:solidFill>
              <a:srgbClr val="EEE1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959A163D-49C5-49A4-8177-D18A2B46EBAF}"/>
              </a:ext>
            </a:extLst>
          </p:cNvPr>
          <p:cNvGrpSpPr/>
          <p:nvPr/>
        </p:nvGrpSpPr>
        <p:grpSpPr>
          <a:xfrm rot="10800000">
            <a:off x="9786505" y="5295830"/>
            <a:ext cx="2405495" cy="1562170"/>
            <a:chOff x="152400" y="150089"/>
            <a:chExt cx="2405495" cy="1562170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AC688844-5D96-403A-8C9D-1AB8B871A049}"/>
                </a:ext>
              </a:extLst>
            </p:cNvPr>
            <p:cNvSpPr/>
            <p:nvPr/>
          </p:nvSpPr>
          <p:spPr>
            <a:xfrm rot="5400000">
              <a:off x="1205492" y="-900691"/>
              <a:ext cx="299312" cy="2405495"/>
            </a:xfrm>
            <a:prstGeom prst="rect">
              <a:avLst/>
            </a:prstGeom>
            <a:solidFill>
              <a:srgbClr val="EEE1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1AEEC31F-FC8C-4094-9A18-53AC20AB6F58}"/>
                </a:ext>
              </a:extLst>
            </p:cNvPr>
            <p:cNvSpPr/>
            <p:nvPr/>
          </p:nvSpPr>
          <p:spPr>
            <a:xfrm rot="10800000">
              <a:off x="152400" y="150089"/>
              <a:ext cx="299312" cy="1562170"/>
            </a:xfrm>
            <a:prstGeom prst="rect">
              <a:avLst/>
            </a:prstGeom>
            <a:solidFill>
              <a:srgbClr val="EEE1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1729018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Google Shape;231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82145" y="2691167"/>
            <a:ext cx="9027709" cy="3769660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9"/>
          <p:cNvSpPr txBox="1"/>
          <p:nvPr/>
        </p:nvSpPr>
        <p:spPr>
          <a:xfrm>
            <a:off x="4351765" y="1501490"/>
            <a:ext cx="3488467" cy="677068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>
              <a:buClr>
                <a:srgbClr val="000000"/>
              </a:buClr>
              <a:buSzPts val="1500"/>
            </a:pPr>
            <a:r>
              <a:rPr lang="ko" altLang="en-US" sz="2000" b="1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Arial"/>
                <a:sym typeface="Arial"/>
              </a:rPr>
              <a:t>주로 </a:t>
            </a:r>
            <a:r>
              <a:rPr lang="ko" altLang="en-US" sz="2800" b="1" dirty="0">
                <a:solidFill>
                  <a:srgbClr val="1F77B4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Arial"/>
                <a:sym typeface="Arial"/>
              </a:rPr>
              <a:t>출입문</a:t>
            </a:r>
            <a:r>
              <a:rPr lang="ko" altLang="en-US" sz="2000" b="1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Arial"/>
                <a:sym typeface="Arial"/>
              </a:rPr>
              <a:t>을 통해 침입</a:t>
            </a:r>
            <a:endParaRPr sz="2000" b="1" dirty="0">
              <a:solidFill>
                <a:srgbClr val="00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Arial"/>
              <a:sym typeface="Arial"/>
            </a:endParaRPr>
          </a:p>
        </p:txBody>
      </p:sp>
      <p:sp>
        <p:nvSpPr>
          <p:cNvPr id="234" name="Google Shape;234;p9"/>
          <p:cNvSpPr txBox="1"/>
          <p:nvPr/>
        </p:nvSpPr>
        <p:spPr>
          <a:xfrm>
            <a:off x="241797" y="6460827"/>
            <a:ext cx="4000000" cy="640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lnSpc>
                <a:spcPct val="115000"/>
              </a:lnSpc>
              <a:spcAft>
                <a:spcPts val="1600"/>
              </a:spcAft>
              <a:buClr>
                <a:srgbClr val="000000"/>
              </a:buClr>
              <a:buSzPts val="1000"/>
            </a:pPr>
            <a:r>
              <a:rPr lang="ko" altLang="en-US" sz="1067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데이터 출처 </a:t>
            </a:r>
            <a:r>
              <a:rPr lang="en-US" altLang="ko" sz="1067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ko" altLang="en-US" sz="1067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경찰청 범죄 통계</a:t>
            </a:r>
            <a:endParaRPr sz="14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" name="연결선: 꺾임 6">
            <a:extLst>
              <a:ext uri="{FF2B5EF4-FFF2-40B4-BE49-F238E27FC236}">
                <a16:creationId xmlns:a16="http://schemas.microsoft.com/office/drawing/2014/main" id="{E1DBE0D7-7D47-4047-850D-C709CE2C2A79}"/>
              </a:ext>
            </a:extLst>
          </p:cNvPr>
          <p:cNvCxnSpPr>
            <a:cxnSpLocks/>
            <a:stCxn id="231" idx="3"/>
            <a:endCxn id="232" idx="3"/>
          </p:cNvCxnSpPr>
          <p:nvPr/>
        </p:nvCxnSpPr>
        <p:spPr>
          <a:xfrm flipH="1" flipV="1">
            <a:off x="7840232" y="1840024"/>
            <a:ext cx="2769622" cy="2735973"/>
          </a:xfrm>
          <a:prstGeom prst="bentConnector3">
            <a:avLst>
              <a:gd name="adj1" fmla="val -8254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4853FFF-04EC-4056-9B91-8E9ADA488140}"/>
              </a:ext>
            </a:extLst>
          </p:cNvPr>
          <p:cNvSpPr txBox="1"/>
          <p:nvPr/>
        </p:nvSpPr>
        <p:spPr>
          <a:xfrm>
            <a:off x="271712" y="616579"/>
            <a:ext cx="293650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indent="0" algn="ctr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4000" b="1" dirty="0">
                <a:solidFill>
                  <a:srgbClr val="DB735B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Arial" panose="020B0604020202020204" pitchFamily="34" charset="0"/>
              </a:rPr>
              <a:t>주제 배경</a:t>
            </a:r>
            <a:endParaRPr lang="ko-KR" altLang="ko-KR" sz="4000" b="1" dirty="0">
              <a:solidFill>
                <a:srgbClr val="DB735B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cs typeface="Arial" panose="020B0604020202020204" pitchFamily="34" charset="0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1EA7335B-1D1F-4030-AF3C-CAAE6E9F3F7D}"/>
              </a:ext>
            </a:extLst>
          </p:cNvPr>
          <p:cNvGrpSpPr/>
          <p:nvPr/>
        </p:nvGrpSpPr>
        <p:grpSpPr>
          <a:xfrm>
            <a:off x="0" y="-2311"/>
            <a:ext cx="2405495" cy="1562170"/>
            <a:chOff x="0" y="-2311"/>
            <a:chExt cx="2405495" cy="1562170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9951437A-9A2A-46A9-84B2-2146AB320766}"/>
                </a:ext>
              </a:extLst>
            </p:cNvPr>
            <p:cNvSpPr/>
            <p:nvPr/>
          </p:nvSpPr>
          <p:spPr>
            <a:xfrm rot="5400000">
              <a:off x="1053092" y="-1053091"/>
              <a:ext cx="299312" cy="2405495"/>
            </a:xfrm>
            <a:prstGeom prst="rect">
              <a:avLst/>
            </a:prstGeom>
            <a:solidFill>
              <a:srgbClr val="EEE1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625DD84E-DFBA-4771-95C4-A806079EA703}"/>
                </a:ext>
              </a:extLst>
            </p:cNvPr>
            <p:cNvSpPr/>
            <p:nvPr/>
          </p:nvSpPr>
          <p:spPr>
            <a:xfrm rot="10800000">
              <a:off x="0" y="-2311"/>
              <a:ext cx="299312" cy="1562170"/>
            </a:xfrm>
            <a:prstGeom prst="rect">
              <a:avLst/>
            </a:prstGeom>
            <a:solidFill>
              <a:srgbClr val="EEE1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A1B28798-9565-4017-A7C7-7A4EE2C21EA1}"/>
              </a:ext>
            </a:extLst>
          </p:cNvPr>
          <p:cNvGrpSpPr/>
          <p:nvPr/>
        </p:nvGrpSpPr>
        <p:grpSpPr>
          <a:xfrm rot="10800000">
            <a:off x="9786505" y="5295830"/>
            <a:ext cx="2405495" cy="1562170"/>
            <a:chOff x="152400" y="150089"/>
            <a:chExt cx="2405495" cy="1562170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AACFBFFE-EEC8-4350-89DF-F1360C12305C}"/>
                </a:ext>
              </a:extLst>
            </p:cNvPr>
            <p:cNvSpPr/>
            <p:nvPr/>
          </p:nvSpPr>
          <p:spPr>
            <a:xfrm rot="5400000">
              <a:off x="1205492" y="-900691"/>
              <a:ext cx="299312" cy="2405495"/>
            </a:xfrm>
            <a:prstGeom prst="rect">
              <a:avLst/>
            </a:prstGeom>
            <a:solidFill>
              <a:srgbClr val="EEE1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493C3D53-C1B9-4921-A15F-A9D75F8D7A73}"/>
                </a:ext>
              </a:extLst>
            </p:cNvPr>
            <p:cNvSpPr/>
            <p:nvPr/>
          </p:nvSpPr>
          <p:spPr>
            <a:xfrm rot="10800000">
              <a:off x="152400" y="150089"/>
              <a:ext cx="299312" cy="1562170"/>
            </a:xfrm>
            <a:prstGeom prst="rect">
              <a:avLst/>
            </a:prstGeom>
            <a:solidFill>
              <a:srgbClr val="EEE1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467171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7CA868E9-F179-4D45-BF34-005F83A2A7BF}"/>
              </a:ext>
            </a:extLst>
          </p:cNvPr>
          <p:cNvGrpSpPr/>
          <p:nvPr/>
        </p:nvGrpSpPr>
        <p:grpSpPr>
          <a:xfrm>
            <a:off x="1945385" y="3692014"/>
            <a:ext cx="6312309" cy="3165987"/>
            <a:chOff x="334298" y="3692013"/>
            <a:chExt cx="6312309" cy="3165987"/>
          </a:xfrm>
        </p:grpSpPr>
        <p:sp>
          <p:nvSpPr>
            <p:cNvPr id="11" name="평행 사변형 10">
              <a:extLst>
                <a:ext uri="{FF2B5EF4-FFF2-40B4-BE49-F238E27FC236}">
                  <a16:creationId xmlns:a16="http://schemas.microsoft.com/office/drawing/2014/main" id="{00A99818-A2FF-4CC8-A74E-5728150FF1EE}"/>
                </a:ext>
              </a:extLst>
            </p:cNvPr>
            <p:cNvSpPr/>
            <p:nvPr/>
          </p:nvSpPr>
          <p:spPr>
            <a:xfrm>
              <a:off x="1641987" y="3692013"/>
              <a:ext cx="5004620" cy="3165987"/>
            </a:xfrm>
            <a:prstGeom prst="parallelogram">
              <a:avLst>
                <a:gd name="adj" fmla="val 116903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평행 사변형 11">
              <a:extLst>
                <a:ext uri="{FF2B5EF4-FFF2-40B4-BE49-F238E27FC236}">
                  <a16:creationId xmlns:a16="http://schemas.microsoft.com/office/drawing/2014/main" id="{65E79FEB-829F-4877-843A-0E054560DB40}"/>
                </a:ext>
              </a:extLst>
            </p:cNvPr>
            <p:cNvSpPr/>
            <p:nvPr/>
          </p:nvSpPr>
          <p:spPr>
            <a:xfrm>
              <a:off x="334298" y="3692013"/>
              <a:ext cx="6012426" cy="3165987"/>
            </a:xfrm>
            <a:prstGeom prst="parallelogram">
              <a:avLst>
                <a:gd name="adj" fmla="val 15727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평행 사변형 12">
              <a:extLst>
                <a:ext uri="{FF2B5EF4-FFF2-40B4-BE49-F238E27FC236}">
                  <a16:creationId xmlns:a16="http://schemas.microsoft.com/office/drawing/2014/main" id="{B0E99961-6A5E-4EFA-832E-4D7F0FC500DF}"/>
                </a:ext>
              </a:extLst>
            </p:cNvPr>
            <p:cNvSpPr/>
            <p:nvPr/>
          </p:nvSpPr>
          <p:spPr>
            <a:xfrm>
              <a:off x="1138084" y="3692013"/>
              <a:ext cx="5508523" cy="3165987"/>
            </a:xfrm>
            <a:prstGeom prst="parallelogram">
              <a:avLst>
                <a:gd name="adj" fmla="val 15727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E0D20F42-2719-4CE9-942C-EFC63712D031}"/>
              </a:ext>
            </a:extLst>
          </p:cNvPr>
          <p:cNvGrpSpPr/>
          <p:nvPr/>
        </p:nvGrpSpPr>
        <p:grpSpPr>
          <a:xfrm>
            <a:off x="6920044" y="1130301"/>
            <a:ext cx="2819042" cy="2561713"/>
            <a:chOff x="5308958" y="1130300"/>
            <a:chExt cx="2819042" cy="2561713"/>
          </a:xfrm>
          <a:solidFill>
            <a:schemeClr val="bg1">
              <a:lumMod val="75000"/>
            </a:schemeClr>
          </a:solidFill>
        </p:grpSpPr>
        <p:sp>
          <p:nvSpPr>
            <p:cNvPr id="15" name="평행 사변형 14">
              <a:extLst>
                <a:ext uri="{FF2B5EF4-FFF2-40B4-BE49-F238E27FC236}">
                  <a16:creationId xmlns:a16="http://schemas.microsoft.com/office/drawing/2014/main" id="{A92B5F2E-FE3C-4793-BFC0-4B51AC92C30C}"/>
                </a:ext>
              </a:extLst>
            </p:cNvPr>
            <p:cNvSpPr/>
            <p:nvPr/>
          </p:nvSpPr>
          <p:spPr>
            <a:xfrm>
              <a:off x="5308958" y="1130300"/>
              <a:ext cx="2819041" cy="2561713"/>
            </a:xfrm>
            <a:prstGeom prst="parallelogram">
              <a:avLst>
                <a:gd name="adj" fmla="val 7431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평행 사변형 15">
              <a:extLst>
                <a:ext uri="{FF2B5EF4-FFF2-40B4-BE49-F238E27FC236}">
                  <a16:creationId xmlns:a16="http://schemas.microsoft.com/office/drawing/2014/main" id="{5C35365F-1167-45F0-996B-5AC69F869ECA}"/>
                </a:ext>
              </a:extLst>
            </p:cNvPr>
            <p:cNvSpPr/>
            <p:nvPr/>
          </p:nvSpPr>
          <p:spPr>
            <a:xfrm>
              <a:off x="5740990" y="1130300"/>
              <a:ext cx="2387010" cy="2561713"/>
            </a:xfrm>
            <a:prstGeom prst="parallelogram">
              <a:avLst>
                <a:gd name="adj" fmla="val 6261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이등변 삼각형 16">
            <a:extLst>
              <a:ext uri="{FF2B5EF4-FFF2-40B4-BE49-F238E27FC236}">
                <a16:creationId xmlns:a16="http://schemas.microsoft.com/office/drawing/2014/main" id="{6CBC1FCA-387E-4A09-86E0-556A6ECCDAB4}"/>
              </a:ext>
            </a:extLst>
          </p:cNvPr>
          <p:cNvSpPr/>
          <p:nvPr/>
        </p:nvSpPr>
        <p:spPr>
          <a:xfrm>
            <a:off x="8456681" y="342900"/>
            <a:ext cx="1511300" cy="901700"/>
          </a:xfrm>
          <a:prstGeom prst="triangle">
            <a:avLst>
              <a:gd name="adj" fmla="val 7437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4853FFF-04EC-4056-9B91-8E9ADA488140}"/>
              </a:ext>
            </a:extLst>
          </p:cNvPr>
          <p:cNvSpPr txBox="1"/>
          <p:nvPr/>
        </p:nvSpPr>
        <p:spPr>
          <a:xfrm>
            <a:off x="271712" y="616579"/>
            <a:ext cx="293650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indent="0" algn="ctr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4000" b="1" dirty="0">
                <a:solidFill>
                  <a:srgbClr val="DB735B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Arial" panose="020B0604020202020204" pitchFamily="34" charset="0"/>
              </a:rPr>
              <a:t>주제 배경</a:t>
            </a:r>
            <a:endParaRPr lang="ko-KR" altLang="ko-KR" sz="4000" b="1" dirty="0">
              <a:solidFill>
                <a:srgbClr val="DB735B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cs typeface="Arial" panose="020B0604020202020204" pitchFamily="34" charset="0"/>
            </a:endParaRPr>
          </a:p>
        </p:txBody>
      </p:sp>
      <p:sp>
        <p:nvSpPr>
          <p:cNvPr id="8" name="Google Shape;243;gdad01db026_0_79">
            <a:extLst>
              <a:ext uri="{FF2B5EF4-FFF2-40B4-BE49-F238E27FC236}">
                <a16:creationId xmlns:a16="http://schemas.microsoft.com/office/drawing/2014/main" id="{EC15A0D4-EC09-402D-A3F6-3EA02A3F8646}"/>
              </a:ext>
            </a:extLst>
          </p:cNvPr>
          <p:cNvSpPr txBox="1"/>
          <p:nvPr/>
        </p:nvSpPr>
        <p:spPr>
          <a:xfrm>
            <a:off x="7126131" y="3520741"/>
            <a:ext cx="5255858" cy="1169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>
              <a:buClr>
                <a:srgbClr val="000000"/>
              </a:buClr>
              <a:buSzPts val="1500"/>
            </a:pPr>
            <a:r>
              <a:rPr lang="ko" altLang="en-US" sz="28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전국 </a:t>
            </a:r>
            <a:r>
              <a:rPr lang="en-US" altLang="ko" sz="28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1</a:t>
            </a:r>
            <a:r>
              <a:rPr lang="ko" altLang="en-US" sz="28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인가구 수 </a:t>
            </a:r>
            <a:endParaRPr lang="en-US" altLang="ko" sz="2800" b="1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ctr">
              <a:buClr>
                <a:srgbClr val="000000"/>
              </a:buClr>
              <a:buSzPts val="1500"/>
            </a:pPr>
            <a:r>
              <a:rPr lang="ko" altLang="en-US" sz="3200" b="1" dirty="0">
                <a:solidFill>
                  <a:srgbClr val="C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매년 증가</a:t>
            </a:r>
            <a:r>
              <a:rPr lang="ko" altLang="en-US" sz="2800" b="1" dirty="0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하는 추세</a:t>
            </a:r>
            <a:endParaRPr sz="2800" b="1" dirty="0">
              <a:solidFill>
                <a:schemeClr val="dk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Arial"/>
              <a:sym typeface="Arial"/>
            </a:endParaRPr>
          </a:p>
        </p:txBody>
      </p:sp>
      <p:pic>
        <p:nvPicPr>
          <p:cNvPr id="9" name="Google Shape;244;gdad01db026_0_79">
            <a:extLst>
              <a:ext uri="{FF2B5EF4-FFF2-40B4-BE49-F238E27FC236}">
                <a16:creationId xmlns:a16="http://schemas.microsoft.com/office/drawing/2014/main" id="{FDA8D95A-1D7C-4BE6-8ECF-91BBA6D36D2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7740" y="2199613"/>
            <a:ext cx="6476332" cy="418271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1CD2F508-9AF2-4E9F-BDE4-BC40CABB2CD1}"/>
              </a:ext>
            </a:extLst>
          </p:cNvPr>
          <p:cNvGrpSpPr/>
          <p:nvPr/>
        </p:nvGrpSpPr>
        <p:grpSpPr>
          <a:xfrm>
            <a:off x="0" y="-2311"/>
            <a:ext cx="2405495" cy="1562170"/>
            <a:chOff x="0" y="-2311"/>
            <a:chExt cx="2405495" cy="1562170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EFE92604-B06C-4D79-BA70-F33BC82DA913}"/>
                </a:ext>
              </a:extLst>
            </p:cNvPr>
            <p:cNvSpPr/>
            <p:nvPr/>
          </p:nvSpPr>
          <p:spPr>
            <a:xfrm rot="5400000">
              <a:off x="1053092" y="-1053091"/>
              <a:ext cx="299312" cy="2405495"/>
            </a:xfrm>
            <a:prstGeom prst="rect">
              <a:avLst/>
            </a:prstGeom>
            <a:solidFill>
              <a:srgbClr val="EEE1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A1B83362-5C3E-4BDD-8026-2FF145D9D07A}"/>
                </a:ext>
              </a:extLst>
            </p:cNvPr>
            <p:cNvSpPr/>
            <p:nvPr/>
          </p:nvSpPr>
          <p:spPr>
            <a:xfrm rot="10800000">
              <a:off x="0" y="-2311"/>
              <a:ext cx="299312" cy="1562170"/>
            </a:xfrm>
            <a:prstGeom prst="rect">
              <a:avLst/>
            </a:prstGeom>
            <a:solidFill>
              <a:srgbClr val="EEE1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013B9C44-9657-4293-8579-E1993F6FD600}"/>
              </a:ext>
            </a:extLst>
          </p:cNvPr>
          <p:cNvGrpSpPr/>
          <p:nvPr/>
        </p:nvGrpSpPr>
        <p:grpSpPr>
          <a:xfrm rot="10800000">
            <a:off x="9786505" y="5295830"/>
            <a:ext cx="2405495" cy="1562170"/>
            <a:chOff x="152400" y="150089"/>
            <a:chExt cx="2405495" cy="1562170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5CAC52C5-D14C-420E-B89D-B013603C704E}"/>
                </a:ext>
              </a:extLst>
            </p:cNvPr>
            <p:cNvSpPr/>
            <p:nvPr/>
          </p:nvSpPr>
          <p:spPr>
            <a:xfrm rot="5400000">
              <a:off x="1205492" y="-900691"/>
              <a:ext cx="299312" cy="2405495"/>
            </a:xfrm>
            <a:prstGeom prst="rect">
              <a:avLst/>
            </a:prstGeom>
            <a:solidFill>
              <a:srgbClr val="EEE1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F2566C08-F50F-491C-A2D2-9EFDF5D638EA}"/>
                </a:ext>
              </a:extLst>
            </p:cNvPr>
            <p:cNvSpPr/>
            <p:nvPr/>
          </p:nvSpPr>
          <p:spPr>
            <a:xfrm rot="10800000">
              <a:off x="152400" y="150089"/>
              <a:ext cx="299312" cy="1562170"/>
            </a:xfrm>
            <a:prstGeom prst="rect">
              <a:avLst/>
            </a:prstGeom>
            <a:solidFill>
              <a:srgbClr val="EEE1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6956139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0"/>
          <p:cNvSpPr/>
          <p:nvPr/>
        </p:nvSpPr>
        <p:spPr>
          <a:xfrm>
            <a:off x="8160745" y="2013573"/>
            <a:ext cx="3567600" cy="4167600"/>
          </a:xfrm>
          <a:prstGeom prst="roundRect">
            <a:avLst>
              <a:gd name="adj" fmla="val 2853"/>
            </a:avLst>
          </a:prstGeom>
          <a:noFill/>
          <a:ln w="1905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  <a:cs typeface="Arial"/>
              <a:sym typeface="Arial"/>
            </a:endParaRPr>
          </a:p>
        </p:txBody>
      </p:sp>
      <p:pic>
        <p:nvPicPr>
          <p:cNvPr id="252" name="Google Shape;252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2193" y="2499042"/>
            <a:ext cx="3490480" cy="2321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62722" y="3058389"/>
            <a:ext cx="1487727" cy="13483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1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42569" y="2991981"/>
            <a:ext cx="1487727" cy="13482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1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994452" y="2499041"/>
            <a:ext cx="1892565" cy="1715144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10"/>
          <p:cNvSpPr/>
          <p:nvPr/>
        </p:nvSpPr>
        <p:spPr>
          <a:xfrm>
            <a:off x="5646993" y="3710244"/>
            <a:ext cx="2309387" cy="35944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  <a:cs typeface="Arial"/>
              <a:sym typeface="Arial"/>
            </a:endParaRPr>
          </a:p>
        </p:txBody>
      </p:sp>
      <p:pic>
        <p:nvPicPr>
          <p:cNvPr id="257" name="Google Shape;257;p1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323333" y="3493207"/>
            <a:ext cx="875599" cy="793515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10"/>
          <p:cNvSpPr/>
          <p:nvPr/>
        </p:nvSpPr>
        <p:spPr>
          <a:xfrm>
            <a:off x="3150879" y="4647812"/>
            <a:ext cx="2309200" cy="410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marL="114462">
              <a:buClr>
                <a:srgbClr val="000000"/>
              </a:buClr>
              <a:buSzPts val="1400"/>
            </a:pPr>
            <a:r>
              <a:rPr lang="ko" altLang="en-US">
                <a:solidFill>
                  <a:srgbClr val="000000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Arial"/>
                <a:sym typeface="Arial"/>
              </a:rPr>
              <a:t>얼굴인식 및 분석</a:t>
            </a:r>
            <a:endParaRPr>
              <a:solidFill>
                <a:srgbClr val="000000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  <a:cs typeface="Arial"/>
              <a:sym typeface="Arial"/>
            </a:endParaRPr>
          </a:p>
        </p:txBody>
      </p:sp>
      <p:sp>
        <p:nvSpPr>
          <p:cNvPr id="260" name="Google Shape;260;p10"/>
          <p:cNvSpPr/>
          <p:nvPr/>
        </p:nvSpPr>
        <p:spPr>
          <a:xfrm>
            <a:off x="8160746" y="5518811"/>
            <a:ext cx="3798476" cy="3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marL="495453" indent="-253992">
              <a:buClr>
                <a:srgbClr val="000000"/>
              </a:buClr>
              <a:buSzPts val="1400"/>
              <a:buFont typeface="Arial"/>
              <a:buChar char="•"/>
            </a:pPr>
            <a:r>
              <a:rPr lang="ko" altLang="en-US" sz="1600">
                <a:solidFill>
                  <a:srgbClr val="000000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Arial"/>
                <a:sym typeface="Arial"/>
              </a:rPr>
              <a:t>우리동네 안전 사고 정보 확인</a:t>
            </a:r>
            <a:endParaRPr sz="1867">
              <a:solidFill>
                <a:srgbClr val="000000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  <a:cs typeface="Arial"/>
              <a:sym typeface="Arial"/>
            </a:endParaRPr>
          </a:p>
        </p:txBody>
      </p:sp>
      <p:sp>
        <p:nvSpPr>
          <p:cNvPr id="261" name="Google Shape;261;p10"/>
          <p:cNvSpPr/>
          <p:nvPr/>
        </p:nvSpPr>
        <p:spPr>
          <a:xfrm>
            <a:off x="9131615" y="4999206"/>
            <a:ext cx="1669688" cy="3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marL="359990" indent="-258227">
              <a:buClr>
                <a:srgbClr val="000000"/>
              </a:buClr>
              <a:buSzPts val="1400"/>
              <a:buFont typeface="Arial"/>
              <a:buChar char="•"/>
            </a:pPr>
            <a:r>
              <a:rPr lang="ko" altLang="en-US" sz="1600">
                <a:solidFill>
                  <a:srgbClr val="000000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Arial"/>
                <a:sym typeface="Arial"/>
              </a:rPr>
              <a:t>긴급출동</a:t>
            </a:r>
            <a:endParaRPr sz="1867">
              <a:solidFill>
                <a:srgbClr val="000000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  <a:cs typeface="Arial"/>
              <a:sym typeface="Arial"/>
            </a:endParaRPr>
          </a:p>
        </p:txBody>
      </p:sp>
      <p:sp>
        <p:nvSpPr>
          <p:cNvPr id="262" name="Google Shape;262;p10"/>
          <p:cNvSpPr/>
          <p:nvPr/>
        </p:nvSpPr>
        <p:spPr>
          <a:xfrm>
            <a:off x="534269" y="2618561"/>
            <a:ext cx="2204000" cy="2542800"/>
          </a:xfrm>
          <a:custGeom>
            <a:avLst/>
            <a:gdLst>
              <a:gd name="connsiteX0" fmla="*/ 0 w 2204000"/>
              <a:gd name="connsiteY0" fmla="*/ 86441 h 2542800"/>
              <a:gd name="connsiteX1" fmla="*/ 86441 w 2204000"/>
              <a:gd name="connsiteY1" fmla="*/ 0 h 2542800"/>
              <a:gd name="connsiteX2" fmla="*/ 702547 w 2204000"/>
              <a:gd name="connsiteY2" fmla="*/ 0 h 2542800"/>
              <a:gd name="connsiteX3" fmla="*/ 1359275 w 2204000"/>
              <a:gd name="connsiteY3" fmla="*/ 0 h 2542800"/>
              <a:gd name="connsiteX4" fmla="*/ 2117559 w 2204000"/>
              <a:gd name="connsiteY4" fmla="*/ 0 h 2542800"/>
              <a:gd name="connsiteX5" fmla="*/ 2204000 w 2204000"/>
              <a:gd name="connsiteY5" fmla="*/ 86441 h 2542800"/>
              <a:gd name="connsiteX6" fmla="*/ 2204000 w 2204000"/>
              <a:gd name="connsiteY6" fmla="*/ 702620 h 2542800"/>
              <a:gd name="connsiteX7" fmla="*/ 2204000 w 2204000"/>
              <a:gd name="connsiteY7" fmla="*/ 1247701 h 2542800"/>
              <a:gd name="connsiteX8" fmla="*/ 2204000 w 2204000"/>
              <a:gd name="connsiteY8" fmla="*/ 1863880 h 2542800"/>
              <a:gd name="connsiteX9" fmla="*/ 2204000 w 2204000"/>
              <a:gd name="connsiteY9" fmla="*/ 2456359 h 2542800"/>
              <a:gd name="connsiteX10" fmla="*/ 2117559 w 2204000"/>
              <a:gd name="connsiteY10" fmla="*/ 2542800 h 2542800"/>
              <a:gd name="connsiteX11" fmla="*/ 1501453 w 2204000"/>
              <a:gd name="connsiteY11" fmla="*/ 2542800 h 2542800"/>
              <a:gd name="connsiteX12" fmla="*/ 844725 w 2204000"/>
              <a:gd name="connsiteY12" fmla="*/ 2542800 h 2542800"/>
              <a:gd name="connsiteX13" fmla="*/ 86441 w 2204000"/>
              <a:gd name="connsiteY13" fmla="*/ 2542800 h 2542800"/>
              <a:gd name="connsiteX14" fmla="*/ 0 w 2204000"/>
              <a:gd name="connsiteY14" fmla="*/ 2456359 h 2542800"/>
              <a:gd name="connsiteX15" fmla="*/ 0 w 2204000"/>
              <a:gd name="connsiteY15" fmla="*/ 1887579 h 2542800"/>
              <a:gd name="connsiteX16" fmla="*/ 0 w 2204000"/>
              <a:gd name="connsiteY16" fmla="*/ 1271400 h 2542800"/>
              <a:gd name="connsiteX17" fmla="*/ 0 w 2204000"/>
              <a:gd name="connsiteY17" fmla="*/ 750018 h 2542800"/>
              <a:gd name="connsiteX18" fmla="*/ 0 w 2204000"/>
              <a:gd name="connsiteY18" fmla="*/ 86441 h 254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204000" h="2542800" extrusionOk="0">
                <a:moveTo>
                  <a:pt x="0" y="86441"/>
                </a:moveTo>
                <a:cubicBezTo>
                  <a:pt x="-5904" y="30069"/>
                  <a:pt x="37142" y="7505"/>
                  <a:pt x="86441" y="0"/>
                </a:cubicBezTo>
                <a:cubicBezTo>
                  <a:pt x="308387" y="28028"/>
                  <a:pt x="459838" y="23563"/>
                  <a:pt x="702547" y="0"/>
                </a:cubicBezTo>
                <a:cubicBezTo>
                  <a:pt x="945256" y="-23563"/>
                  <a:pt x="1067704" y="-13357"/>
                  <a:pt x="1359275" y="0"/>
                </a:cubicBezTo>
                <a:cubicBezTo>
                  <a:pt x="1650846" y="13357"/>
                  <a:pt x="1839554" y="-5717"/>
                  <a:pt x="2117559" y="0"/>
                </a:cubicBezTo>
                <a:cubicBezTo>
                  <a:pt x="2163127" y="-178"/>
                  <a:pt x="2199852" y="28710"/>
                  <a:pt x="2204000" y="86441"/>
                </a:cubicBezTo>
                <a:cubicBezTo>
                  <a:pt x="2195554" y="332532"/>
                  <a:pt x="2186268" y="485720"/>
                  <a:pt x="2204000" y="702620"/>
                </a:cubicBezTo>
                <a:cubicBezTo>
                  <a:pt x="2221732" y="919520"/>
                  <a:pt x="2190121" y="1122307"/>
                  <a:pt x="2204000" y="1247701"/>
                </a:cubicBezTo>
                <a:cubicBezTo>
                  <a:pt x="2217879" y="1373095"/>
                  <a:pt x="2204031" y="1672582"/>
                  <a:pt x="2204000" y="1863880"/>
                </a:cubicBezTo>
                <a:cubicBezTo>
                  <a:pt x="2203969" y="2055178"/>
                  <a:pt x="2220989" y="2256589"/>
                  <a:pt x="2204000" y="2456359"/>
                </a:cubicBezTo>
                <a:cubicBezTo>
                  <a:pt x="2206161" y="2514456"/>
                  <a:pt x="2162984" y="2541944"/>
                  <a:pt x="2117559" y="2542800"/>
                </a:cubicBezTo>
                <a:cubicBezTo>
                  <a:pt x="1976608" y="2552784"/>
                  <a:pt x="1637058" y="2570302"/>
                  <a:pt x="1501453" y="2542800"/>
                </a:cubicBezTo>
                <a:cubicBezTo>
                  <a:pt x="1365848" y="2515298"/>
                  <a:pt x="1059343" y="2543354"/>
                  <a:pt x="844725" y="2542800"/>
                </a:cubicBezTo>
                <a:cubicBezTo>
                  <a:pt x="630107" y="2542246"/>
                  <a:pt x="407451" y="2522720"/>
                  <a:pt x="86441" y="2542800"/>
                </a:cubicBezTo>
                <a:cubicBezTo>
                  <a:pt x="39889" y="2543350"/>
                  <a:pt x="-2357" y="2510005"/>
                  <a:pt x="0" y="2456359"/>
                </a:cubicBezTo>
                <a:cubicBezTo>
                  <a:pt x="26073" y="2340858"/>
                  <a:pt x="2727" y="2045614"/>
                  <a:pt x="0" y="1887579"/>
                </a:cubicBezTo>
                <a:cubicBezTo>
                  <a:pt x="-2727" y="1729544"/>
                  <a:pt x="-8065" y="1524040"/>
                  <a:pt x="0" y="1271400"/>
                </a:cubicBezTo>
                <a:cubicBezTo>
                  <a:pt x="8065" y="1018760"/>
                  <a:pt x="-1072" y="1005808"/>
                  <a:pt x="0" y="750018"/>
                </a:cubicBezTo>
                <a:cubicBezTo>
                  <a:pt x="1072" y="494228"/>
                  <a:pt x="-9747" y="282879"/>
                  <a:pt x="0" y="86441"/>
                </a:cubicBezTo>
                <a:close/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  <a:extLst>
              <a:ext uri="{C807C97D-BFC1-408E-A445-0C87EB9F89A2}">
                <ask:lineSketchStyleProps xmlns:ask="http://schemas.microsoft.com/office/drawing/2018/sketchyshapes" sd="2948393072">
                  <a:prstGeom prst="roundRect">
                    <a:avLst>
                      <a:gd name="adj" fmla="val 3922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  <a:cs typeface="Arial"/>
              <a:sym typeface="Arial"/>
            </a:endParaRPr>
          </a:p>
        </p:txBody>
      </p:sp>
      <p:sp>
        <p:nvSpPr>
          <p:cNvPr id="263" name="Google Shape;263;p10"/>
          <p:cNvSpPr/>
          <p:nvPr/>
        </p:nvSpPr>
        <p:spPr>
          <a:xfrm>
            <a:off x="3116933" y="2618567"/>
            <a:ext cx="2204000" cy="2542800"/>
          </a:xfrm>
          <a:custGeom>
            <a:avLst/>
            <a:gdLst>
              <a:gd name="connsiteX0" fmla="*/ 0 w 2204000"/>
              <a:gd name="connsiteY0" fmla="*/ 86441 h 2542800"/>
              <a:gd name="connsiteX1" fmla="*/ 86441 w 2204000"/>
              <a:gd name="connsiteY1" fmla="*/ 0 h 2542800"/>
              <a:gd name="connsiteX2" fmla="*/ 783792 w 2204000"/>
              <a:gd name="connsiteY2" fmla="*/ 0 h 2542800"/>
              <a:gd name="connsiteX3" fmla="*/ 1420208 w 2204000"/>
              <a:gd name="connsiteY3" fmla="*/ 0 h 2542800"/>
              <a:gd name="connsiteX4" fmla="*/ 2117559 w 2204000"/>
              <a:gd name="connsiteY4" fmla="*/ 0 h 2542800"/>
              <a:gd name="connsiteX5" fmla="*/ 2204000 w 2204000"/>
              <a:gd name="connsiteY5" fmla="*/ 86441 h 2542800"/>
              <a:gd name="connsiteX6" fmla="*/ 2204000 w 2204000"/>
              <a:gd name="connsiteY6" fmla="*/ 702620 h 2542800"/>
              <a:gd name="connsiteX7" fmla="*/ 2204000 w 2204000"/>
              <a:gd name="connsiteY7" fmla="*/ 1224002 h 2542800"/>
              <a:gd name="connsiteX8" fmla="*/ 2204000 w 2204000"/>
              <a:gd name="connsiteY8" fmla="*/ 1863880 h 2542800"/>
              <a:gd name="connsiteX9" fmla="*/ 2204000 w 2204000"/>
              <a:gd name="connsiteY9" fmla="*/ 2456359 h 2542800"/>
              <a:gd name="connsiteX10" fmla="*/ 2117559 w 2204000"/>
              <a:gd name="connsiteY10" fmla="*/ 2542800 h 2542800"/>
              <a:gd name="connsiteX11" fmla="*/ 1501453 w 2204000"/>
              <a:gd name="connsiteY11" fmla="*/ 2542800 h 2542800"/>
              <a:gd name="connsiteX12" fmla="*/ 844725 w 2204000"/>
              <a:gd name="connsiteY12" fmla="*/ 2542800 h 2542800"/>
              <a:gd name="connsiteX13" fmla="*/ 86441 w 2204000"/>
              <a:gd name="connsiteY13" fmla="*/ 2542800 h 2542800"/>
              <a:gd name="connsiteX14" fmla="*/ 0 w 2204000"/>
              <a:gd name="connsiteY14" fmla="*/ 2456359 h 2542800"/>
              <a:gd name="connsiteX15" fmla="*/ 0 w 2204000"/>
              <a:gd name="connsiteY15" fmla="*/ 1840180 h 2542800"/>
              <a:gd name="connsiteX16" fmla="*/ 0 w 2204000"/>
              <a:gd name="connsiteY16" fmla="*/ 1247701 h 2542800"/>
              <a:gd name="connsiteX17" fmla="*/ 0 w 2204000"/>
              <a:gd name="connsiteY17" fmla="*/ 607823 h 2542800"/>
              <a:gd name="connsiteX18" fmla="*/ 0 w 2204000"/>
              <a:gd name="connsiteY18" fmla="*/ 86441 h 254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204000" h="2542800" extrusionOk="0">
                <a:moveTo>
                  <a:pt x="0" y="86441"/>
                </a:moveTo>
                <a:cubicBezTo>
                  <a:pt x="-2401" y="30450"/>
                  <a:pt x="39488" y="-6665"/>
                  <a:pt x="86441" y="0"/>
                </a:cubicBezTo>
                <a:cubicBezTo>
                  <a:pt x="339971" y="8183"/>
                  <a:pt x="515510" y="-23823"/>
                  <a:pt x="783792" y="0"/>
                </a:cubicBezTo>
                <a:cubicBezTo>
                  <a:pt x="1052074" y="23823"/>
                  <a:pt x="1222979" y="4500"/>
                  <a:pt x="1420208" y="0"/>
                </a:cubicBezTo>
                <a:cubicBezTo>
                  <a:pt x="1617437" y="-4500"/>
                  <a:pt x="1956267" y="22445"/>
                  <a:pt x="2117559" y="0"/>
                </a:cubicBezTo>
                <a:cubicBezTo>
                  <a:pt x="2164044" y="8785"/>
                  <a:pt x="2199069" y="30401"/>
                  <a:pt x="2204000" y="86441"/>
                </a:cubicBezTo>
                <a:cubicBezTo>
                  <a:pt x="2230359" y="223796"/>
                  <a:pt x="2205678" y="419798"/>
                  <a:pt x="2204000" y="702620"/>
                </a:cubicBezTo>
                <a:cubicBezTo>
                  <a:pt x="2202322" y="985442"/>
                  <a:pt x="2218294" y="1116012"/>
                  <a:pt x="2204000" y="1224002"/>
                </a:cubicBezTo>
                <a:cubicBezTo>
                  <a:pt x="2189706" y="1331992"/>
                  <a:pt x="2176425" y="1632078"/>
                  <a:pt x="2204000" y="1863880"/>
                </a:cubicBezTo>
                <a:cubicBezTo>
                  <a:pt x="2231575" y="2095682"/>
                  <a:pt x="2182598" y="2322302"/>
                  <a:pt x="2204000" y="2456359"/>
                </a:cubicBezTo>
                <a:cubicBezTo>
                  <a:pt x="2207291" y="2512153"/>
                  <a:pt x="2166745" y="2547740"/>
                  <a:pt x="2117559" y="2542800"/>
                </a:cubicBezTo>
                <a:cubicBezTo>
                  <a:pt x="1855850" y="2518888"/>
                  <a:pt x="1741777" y="2537554"/>
                  <a:pt x="1501453" y="2542800"/>
                </a:cubicBezTo>
                <a:cubicBezTo>
                  <a:pt x="1261129" y="2548046"/>
                  <a:pt x="1115859" y="2543734"/>
                  <a:pt x="844725" y="2542800"/>
                </a:cubicBezTo>
                <a:cubicBezTo>
                  <a:pt x="573591" y="2541866"/>
                  <a:pt x="392407" y="2506367"/>
                  <a:pt x="86441" y="2542800"/>
                </a:cubicBezTo>
                <a:cubicBezTo>
                  <a:pt x="46941" y="2549061"/>
                  <a:pt x="-3405" y="2493182"/>
                  <a:pt x="0" y="2456359"/>
                </a:cubicBezTo>
                <a:cubicBezTo>
                  <a:pt x="12828" y="2221490"/>
                  <a:pt x="-13419" y="2090941"/>
                  <a:pt x="0" y="1840180"/>
                </a:cubicBezTo>
                <a:cubicBezTo>
                  <a:pt x="13419" y="1589419"/>
                  <a:pt x="-20801" y="1542516"/>
                  <a:pt x="0" y="1247701"/>
                </a:cubicBezTo>
                <a:cubicBezTo>
                  <a:pt x="20801" y="952886"/>
                  <a:pt x="23033" y="926975"/>
                  <a:pt x="0" y="607823"/>
                </a:cubicBezTo>
                <a:cubicBezTo>
                  <a:pt x="-23033" y="288671"/>
                  <a:pt x="-10193" y="229686"/>
                  <a:pt x="0" y="86441"/>
                </a:cubicBezTo>
                <a:close/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  <a:extLst>
              <a:ext uri="{C807C97D-BFC1-408E-A445-0C87EB9F89A2}">
                <ask:lineSketchStyleProps xmlns:ask="http://schemas.microsoft.com/office/drawing/2018/sketchyshapes" sd="2369683809">
                  <a:prstGeom prst="roundRect">
                    <a:avLst>
                      <a:gd name="adj" fmla="val 3922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  <a:cs typeface="Arial"/>
              <a:sym typeface="Arial"/>
            </a:endParaRPr>
          </a:p>
        </p:txBody>
      </p:sp>
      <p:sp>
        <p:nvSpPr>
          <p:cNvPr id="264" name="Google Shape;264;p10"/>
          <p:cNvSpPr/>
          <p:nvPr/>
        </p:nvSpPr>
        <p:spPr>
          <a:xfrm>
            <a:off x="2741767" y="3716708"/>
            <a:ext cx="359996" cy="35944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  <a:cs typeface="Arial"/>
              <a:sym typeface="Arial"/>
            </a:endParaRPr>
          </a:p>
        </p:txBody>
      </p:sp>
      <p:sp>
        <p:nvSpPr>
          <p:cNvPr id="265" name="Google Shape;265;p10"/>
          <p:cNvSpPr/>
          <p:nvPr/>
        </p:nvSpPr>
        <p:spPr>
          <a:xfrm>
            <a:off x="9131615" y="4535262"/>
            <a:ext cx="1509388" cy="3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marL="359990" indent="-258227">
              <a:buClr>
                <a:srgbClr val="000000"/>
              </a:buClr>
              <a:buSzPts val="1400"/>
              <a:buFont typeface="Arial"/>
              <a:buChar char="•"/>
            </a:pPr>
            <a:r>
              <a:rPr lang="ko" altLang="en-US" sz="1600" dirty="0">
                <a:solidFill>
                  <a:srgbClr val="000000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Arial"/>
                <a:sym typeface="Arial"/>
              </a:rPr>
              <a:t>앱 알림</a:t>
            </a:r>
            <a:endParaRPr sz="1867" dirty="0">
              <a:solidFill>
                <a:srgbClr val="000000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  <a:cs typeface="Arial"/>
              <a:sym typeface="Arial"/>
            </a:endParaRPr>
          </a:p>
        </p:txBody>
      </p:sp>
      <p:sp>
        <p:nvSpPr>
          <p:cNvPr id="266" name="Google Shape;266;p10"/>
          <p:cNvSpPr/>
          <p:nvPr/>
        </p:nvSpPr>
        <p:spPr>
          <a:xfrm>
            <a:off x="579639" y="4644612"/>
            <a:ext cx="2309200" cy="410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marL="114462">
              <a:buClr>
                <a:srgbClr val="000000"/>
              </a:buClr>
              <a:buSzPts val="1400"/>
            </a:pPr>
            <a:r>
              <a:rPr lang="ko" altLang="en-US" dirty="0">
                <a:solidFill>
                  <a:srgbClr val="000000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Arial"/>
                <a:sym typeface="Arial"/>
              </a:rPr>
              <a:t>실시간 영상 확인</a:t>
            </a:r>
            <a:endParaRPr dirty="0">
              <a:solidFill>
                <a:srgbClr val="000000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  <a:cs typeface="Arial"/>
              <a:sym typeface="Arial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95D004F-AF32-4900-88A0-70CA87AAEA40}"/>
              </a:ext>
            </a:extLst>
          </p:cNvPr>
          <p:cNvSpPr txBox="1"/>
          <p:nvPr/>
        </p:nvSpPr>
        <p:spPr>
          <a:xfrm>
            <a:off x="271712" y="616579"/>
            <a:ext cx="316177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indent="0" algn="ctr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4000" b="1" dirty="0">
                <a:solidFill>
                  <a:srgbClr val="DB735B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Arial" panose="020B0604020202020204" pitchFamily="34" charset="0"/>
              </a:rPr>
              <a:t>서비스 컨셉</a:t>
            </a:r>
            <a:endParaRPr lang="ko-KR" altLang="ko-KR" sz="4000" b="1" dirty="0">
              <a:solidFill>
                <a:srgbClr val="DB735B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cs typeface="Arial" panose="020B0604020202020204" pitchFamily="34" charset="0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BACDE0B2-516C-430A-920C-4CB0C09E2356}"/>
              </a:ext>
            </a:extLst>
          </p:cNvPr>
          <p:cNvGrpSpPr/>
          <p:nvPr/>
        </p:nvGrpSpPr>
        <p:grpSpPr>
          <a:xfrm>
            <a:off x="0" y="-2311"/>
            <a:ext cx="2405495" cy="1562170"/>
            <a:chOff x="0" y="-2311"/>
            <a:chExt cx="2405495" cy="1562170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CF58C2B8-5E27-4BE7-8DEF-14329DFFFE9D}"/>
                </a:ext>
              </a:extLst>
            </p:cNvPr>
            <p:cNvSpPr/>
            <p:nvPr/>
          </p:nvSpPr>
          <p:spPr>
            <a:xfrm rot="5400000">
              <a:off x="1053092" y="-1053091"/>
              <a:ext cx="299312" cy="2405495"/>
            </a:xfrm>
            <a:prstGeom prst="rect">
              <a:avLst/>
            </a:prstGeom>
            <a:solidFill>
              <a:srgbClr val="EEE1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4D7AE626-68C0-41D5-BB26-EA8E57E789AB}"/>
                </a:ext>
              </a:extLst>
            </p:cNvPr>
            <p:cNvSpPr/>
            <p:nvPr/>
          </p:nvSpPr>
          <p:spPr>
            <a:xfrm rot="10800000">
              <a:off x="0" y="-2311"/>
              <a:ext cx="299312" cy="1562170"/>
            </a:xfrm>
            <a:prstGeom prst="rect">
              <a:avLst/>
            </a:prstGeom>
            <a:solidFill>
              <a:srgbClr val="EEE1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1D21ADA5-655E-4DC9-9D68-D42AAE6B5671}"/>
              </a:ext>
            </a:extLst>
          </p:cNvPr>
          <p:cNvGrpSpPr/>
          <p:nvPr/>
        </p:nvGrpSpPr>
        <p:grpSpPr>
          <a:xfrm rot="10800000">
            <a:off x="9786505" y="5295830"/>
            <a:ext cx="2405495" cy="1562170"/>
            <a:chOff x="152400" y="150089"/>
            <a:chExt cx="2405495" cy="1562170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425AE845-A2C8-4296-A00D-EF89470F2387}"/>
                </a:ext>
              </a:extLst>
            </p:cNvPr>
            <p:cNvSpPr/>
            <p:nvPr/>
          </p:nvSpPr>
          <p:spPr>
            <a:xfrm rot="5400000">
              <a:off x="1205492" y="-900691"/>
              <a:ext cx="299312" cy="2405495"/>
            </a:xfrm>
            <a:prstGeom prst="rect">
              <a:avLst/>
            </a:prstGeom>
            <a:solidFill>
              <a:srgbClr val="EEE1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B7023CAC-4658-4935-B009-E6BE5E07770B}"/>
                </a:ext>
              </a:extLst>
            </p:cNvPr>
            <p:cNvSpPr/>
            <p:nvPr/>
          </p:nvSpPr>
          <p:spPr>
            <a:xfrm rot="10800000">
              <a:off x="152400" y="150089"/>
              <a:ext cx="299312" cy="1562170"/>
            </a:xfrm>
            <a:prstGeom prst="rect">
              <a:avLst/>
            </a:prstGeom>
            <a:solidFill>
              <a:srgbClr val="EEE1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1246242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1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55C87E94-E52B-4D56-9B39-8A1CB23FE2DF}"/>
              </a:ext>
            </a:extLst>
          </p:cNvPr>
          <p:cNvSpPr/>
          <p:nvPr/>
        </p:nvSpPr>
        <p:spPr>
          <a:xfrm>
            <a:off x="1273625" y="1520775"/>
            <a:ext cx="9941222" cy="3816449"/>
          </a:xfrm>
          <a:custGeom>
            <a:avLst/>
            <a:gdLst>
              <a:gd name="connsiteX0" fmla="*/ 0 w 9941222"/>
              <a:gd name="connsiteY0" fmla="*/ 699517 h 3816449"/>
              <a:gd name="connsiteX1" fmla="*/ 699517 w 9941222"/>
              <a:gd name="connsiteY1" fmla="*/ 0 h 3816449"/>
              <a:gd name="connsiteX2" fmla="*/ 9241705 w 9941222"/>
              <a:gd name="connsiteY2" fmla="*/ 0 h 3816449"/>
              <a:gd name="connsiteX3" fmla="*/ 9941222 w 9941222"/>
              <a:gd name="connsiteY3" fmla="*/ 699517 h 3816449"/>
              <a:gd name="connsiteX4" fmla="*/ 9941222 w 9941222"/>
              <a:gd name="connsiteY4" fmla="*/ 3116932 h 3816449"/>
              <a:gd name="connsiteX5" fmla="*/ 9241705 w 9941222"/>
              <a:gd name="connsiteY5" fmla="*/ 3816449 h 3816449"/>
              <a:gd name="connsiteX6" fmla="*/ 699517 w 9941222"/>
              <a:gd name="connsiteY6" fmla="*/ 3816449 h 3816449"/>
              <a:gd name="connsiteX7" fmla="*/ 0 w 9941222"/>
              <a:gd name="connsiteY7" fmla="*/ 3116932 h 3816449"/>
              <a:gd name="connsiteX8" fmla="*/ 0 w 9941222"/>
              <a:gd name="connsiteY8" fmla="*/ 699517 h 3816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941222" h="3816449" fill="none" extrusionOk="0">
                <a:moveTo>
                  <a:pt x="0" y="699517"/>
                </a:moveTo>
                <a:cubicBezTo>
                  <a:pt x="1093" y="342782"/>
                  <a:pt x="344033" y="51774"/>
                  <a:pt x="699517" y="0"/>
                </a:cubicBezTo>
                <a:cubicBezTo>
                  <a:pt x="4250509" y="72427"/>
                  <a:pt x="7790481" y="61419"/>
                  <a:pt x="9241705" y="0"/>
                </a:cubicBezTo>
                <a:cubicBezTo>
                  <a:pt x="9617287" y="-74006"/>
                  <a:pt x="9871387" y="292061"/>
                  <a:pt x="9941222" y="699517"/>
                </a:cubicBezTo>
                <a:cubicBezTo>
                  <a:pt x="10042098" y="1833983"/>
                  <a:pt x="9833909" y="2060221"/>
                  <a:pt x="9941222" y="3116932"/>
                </a:cubicBezTo>
                <a:cubicBezTo>
                  <a:pt x="9943369" y="3492369"/>
                  <a:pt x="9609859" y="3796070"/>
                  <a:pt x="9241705" y="3816449"/>
                </a:cubicBezTo>
                <a:cubicBezTo>
                  <a:pt x="5490437" y="3846276"/>
                  <a:pt x="2587178" y="3737143"/>
                  <a:pt x="699517" y="3816449"/>
                </a:cubicBezTo>
                <a:cubicBezTo>
                  <a:pt x="333651" y="3814135"/>
                  <a:pt x="-6661" y="3504582"/>
                  <a:pt x="0" y="3116932"/>
                </a:cubicBezTo>
                <a:cubicBezTo>
                  <a:pt x="50037" y="2201058"/>
                  <a:pt x="770" y="1328240"/>
                  <a:pt x="0" y="699517"/>
                </a:cubicBezTo>
                <a:close/>
              </a:path>
              <a:path w="9941222" h="3816449" stroke="0" extrusionOk="0">
                <a:moveTo>
                  <a:pt x="0" y="699517"/>
                </a:moveTo>
                <a:cubicBezTo>
                  <a:pt x="15434" y="317391"/>
                  <a:pt x="323540" y="21576"/>
                  <a:pt x="699517" y="0"/>
                </a:cubicBezTo>
                <a:cubicBezTo>
                  <a:pt x="3116689" y="123000"/>
                  <a:pt x="7539680" y="-96860"/>
                  <a:pt x="9241705" y="0"/>
                </a:cubicBezTo>
                <a:cubicBezTo>
                  <a:pt x="9597999" y="-22894"/>
                  <a:pt x="9949753" y="295986"/>
                  <a:pt x="9941222" y="699517"/>
                </a:cubicBezTo>
                <a:cubicBezTo>
                  <a:pt x="9944395" y="1357919"/>
                  <a:pt x="10035489" y="2546604"/>
                  <a:pt x="9941222" y="3116932"/>
                </a:cubicBezTo>
                <a:cubicBezTo>
                  <a:pt x="9902857" y="3517164"/>
                  <a:pt x="9609728" y="3813452"/>
                  <a:pt x="9241705" y="3816449"/>
                </a:cubicBezTo>
                <a:cubicBezTo>
                  <a:pt x="6884244" y="3655742"/>
                  <a:pt x="3991616" y="3856116"/>
                  <a:pt x="699517" y="3816449"/>
                </a:cubicBezTo>
                <a:cubicBezTo>
                  <a:pt x="260501" y="3805809"/>
                  <a:pt x="-67777" y="3472560"/>
                  <a:pt x="0" y="3116932"/>
                </a:cubicBezTo>
                <a:cubicBezTo>
                  <a:pt x="32216" y="1925694"/>
                  <a:pt x="57206" y="1245410"/>
                  <a:pt x="0" y="699517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852854689">
                  <a:prstGeom prst="roundRect">
                    <a:avLst>
                      <a:gd name="adj" fmla="val 18329"/>
                    </a:avLst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A828D43C-83A7-46EE-B677-749D3AB03115}"/>
              </a:ext>
            </a:extLst>
          </p:cNvPr>
          <p:cNvGrpSpPr/>
          <p:nvPr/>
        </p:nvGrpSpPr>
        <p:grpSpPr>
          <a:xfrm flipH="1">
            <a:off x="1039599" y="974026"/>
            <a:ext cx="4294401" cy="3691435"/>
            <a:chOff x="-801582" y="938167"/>
            <a:chExt cx="4566452" cy="3691435"/>
          </a:xfrm>
        </p:grpSpPr>
        <p:sp>
          <p:nvSpPr>
            <p:cNvPr id="10" name="사다리꼴 9">
              <a:extLst>
                <a:ext uri="{FF2B5EF4-FFF2-40B4-BE49-F238E27FC236}">
                  <a16:creationId xmlns:a16="http://schemas.microsoft.com/office/drawing/2014/main" id="{83E243DA-CF21-495A-A3D7-63EC0F4562DF}"/>
                </a:ext>
              </a:extLst>
            </p:cNvPr>
            <p:cNvSpPr/>
            <p:nvPr/>
          </p:nvSpPr>
          <p:spPr>
            <a:xfrm rot="3448357">
              <a:off x="-364074" y="500659"/>
              <a:ext cx="3691435" cy="4566452"/>
            </a:xfrm>
            <a:prstGeom prst="trapezoid">
              <a:avLst>
                <a:gd name="adj" fmla="val 49059"/>
              </a:avLst>
            </a:prstGeom>
            <a:gradFill flip="none" rotWithShape="1">
              <a:gsLst>
                <a:gs pos="0">
                  <a:srgbClr val="FFF8E5">
                    <a:alpha val="0"/>
                  </a:srgbClr>
                </a:gs>
                <a:gs pos="100000">
                  <a:schemeClr val="accent4">
                    <a:lumMod val="60000"/>
                    <a:lumOff val="40000"/>
                  </a:schemeClr>
                </a:gs>
              </a:gsLst>
              <a:lin ang="13500000" scaled="1"/>
              <a:tileRect/>
            </a:gradFill>
            <a:ln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8ABA8431-4831-4401-8050-B12001098B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07301" y="1427904"/>
              <a:ext cx="1108717" cy="1108717"/>
            </a:xfrm>
            <a:prstGeom prst="rect">
              <a:avLst/>
            </a:prstGeom>
          </p:spPr>
        </p:pic>
      </p:grpSp>
      <p:sp>
        <p:nvSpPr>
          <p:cNvPr id="6" name="직사각형 5"/>
          <p:cNvSpPr/>
          <p:nvPr/>
        </p:nvSpPr>
        <p:spPr>
          <a:xfrm>
            <a:off x="2328863" y="2902873"/>
            <a:ext cx="7534274" cy="912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000" dirty="0">
                <a:solidFill>
                  <a:prstClr val="black">
                    <a:lumMod val="65000"/>
                    <a:lumOff val="35000"/>
                  </a:prst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2. </a:t>
            </a:r>
            <a:r>
              <a:rPr lang="ko-KR" altLang="en-US" sz="4000" dirty="0">
                <a:solidFill>
                  <a:prstClr val="black">
                    <a:lumMod val="65000"/>
                    <a:lumOff val="35000"/>
                  </a:prst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수행 계획 및 구성원</a:t>
            </a:r>
            <a:endParaRPr lang="en-US" altLang="ko-KR" sz="4000" dirty="0">
              <a:solidFill>
                <a:prstClr val="black">
                  <a:lumMod val="65000"/>
                  <a:lumOff val="35000"/>
                </a:prst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39666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7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340</TotalTime>
  <Words>871</Words>
  <Application>Microsoft Macintosh PowerPoint</Application>
  <PresentationFormat>와이드스크린</PresentationFormat>
  <Paragraphs>190</Paragraphs>
  <Slides>29</Slides>
  <Notes>19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41" baseType="lpstr">
      <vt:lpstr>야놀자 야체 B</vt:lpstr>
      <vt:lpstr>에스코어 드림 4 Regular</vt:lpstr>
      <vt:lpstr>에스코어 드림 5 Medium</vt:lpstr>
      <vt:lpstr>에스코어 드림 6 Bold</vt:lpstr>
      <vt:lpstr>Malgun Gothic</vt:lpstr>
      <vt:lpstr>Malgun Gothic</vt:lpstr>
      <vt:lpstr>S-Core Dream 4 Regular</vt:lpstr>
      <vt:lpstr>S-Core Dream 5 Medium</vt:lpstr>
      <vt:lpstr>Arial</vt:lpstr>
      <vt:lpstr>Georgia</vt:lpstr>
      <vt:lpstr>Roboto</vt:lpstr>
      <vt:lpstr>7_Office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양 세빈</dc:creator>
  <cp:lastModifiedBy>송보미</cp:lastModifiedBy>
  <cp:revision>107</cp:revision>
  <dcterms:created xsi:type="dcterms:W3CDTF">2021-06-03T06:11:13Z</dcterms:created>
  <dcterms:modified xsi:type="dcterms:W3CDTF">2021-06-04T00:43:46Z</dcterms:modified>
</cp:coreProperties>
</file>